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54"/>
  </p:notesMasterIdLst>
  <p:handoutMasterIdLst>
    <p:handoutMasterId r:id="rId55"/>
  </p:handoutMasterIdLst>
  <p:sldIdLst>
    <p:sldId id="318" r:id="rId2"/>
    <p:sldId id="271" r:id="rId3"/>
    <p:sldId id="270" r:id="rId4"/>
    <p:sldId id="272" r:id="rId5"/>
    <p:sldId id="275" r:id="rId6"/>
    <p:sldId id="273" r:id="rId7"/>
    <p:sldId id="276" r:id="rId8"/>
    <p:sldId id="278" r:id="rId9"/>
    <p:sldId id="268" r:id="rId10"/>
    <p:sldId id="279" r:id="rId11"/>
    <p:sldId id="313" r:id="rId12"/>
    <p:sldId id="319" r:id="rId13"/>
    <p:sldId id="280" r:id="rId14"/>
    <p:sldId id="281" r:id="rId15"/>
    <p:sldId id="282" r:id="rId16"/>
    <p:sldId id="283" r:id="rId17"/>
    <p:sldId id="284" r:id="rId18"/>
    <p:sldId id="285" r:id="rId19"/>
    <p:sldId id="286" r:id="rId20"/>
    <p:sldId id="287" r:id="rId21"/>
    <p:sldId id="262" r:id="rId22"/>
    <p:sldId id="288" r:id="rId23"/>
    <p:sldId id="320" r:id="rId24"/>
    <p:sldId id="289" r:id="rId25"/>
    <p:sldId id="304" r:id="rId26"/>
    <p:sldId id="314" r:id="rId27"/>
    <p:sldId id="315" r:id="rId28"/>
    <p:sldId id="291" r:id="rId29"/>
    <p:sldId id="290"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5" r:id="rId43"/>
    <p:sldId id="306" r:id="rId44"/>
    <p:sldId id="322" r:id="rId45"/>
    <p:sldId id="323" r:id="rId46"/>
    <p:sldId id="308" r:id="rId47"/>
    <p:sldId id="321" r:id="rId48"/>
    <p:sldId id="307" r:id="rId49"/>
    <p:sldId id="316" r:id="rId50"/>
    <p:sldId id="317" r:id="rId51"/>
    <p:sldId id="310" r:id="rId52"/>
    <p:sldId id="311"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CC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5" autoAdjust="0"/>
    <p:restoredTop sz="94683" autoAdjust="0"/>
  </p:normalViewPr>
  <p:slideViewPr>
    <p:cSldViewPr>
      <p:cViewPr varScale="1">
        <p:scale>
          <a:sx n="106" d="100"/>
          <a:sy n="106" d="100"/>
        </p:scale>
        <p:origin x="116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0"/>
    </p:cViewPr>
  </p:sorterViewPr>
  <p:notesViewPr>
    <p:cSldViewPr>
      <p:cViewPr varScale="1">
        <p:scale>
          <a:sx n="60" d="100"/>
          <a:sy n="60" d="100"/>
        </p:scale>
        <p:origin x="-249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AE575BAE-10D2-43C3-9AB8-379651664417}" type="datetimeFigureOut">
              <a:rPr lang="en-US"/>
              <a:pPr>
                <a:defRPr/>
              </a:pPr>
              <a:t>9/6/2017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53590388-F72D-44BA-835C-0344B171F4C7}" type="slidenum">
              <a:rPr lang="en-US"/>
              <a:pPr>
                <a:defRPr/>
              </a:pPr>
              <a:t>‹#›</a:t>
            </a:fld>
            <a:endParaRPr lang="en-US"/>
          </a:p>
        </p:txBody>
      </p:sp>
    </p:spTree>
    <p:extLst>
      <p:ext uri="{BB962C8B-B14F-4D97-AF65-F5344CB8AC3E}">
        <p14:creationId xmlns:p14="http://schemas.microsoft.com/office/powerpoint/2010/main" val="2596517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0867DDF-3F6A-453E-A5D6-C6B82389A833}" type="slidenum">
              <a:rPr lang="en-US"/>
              <a:pPr>
                <a:defRPr/>
              </a:pPr>
              <a:t>‹#›</a:t>
            </a:fld>
            <a:endParaRPr lang="en-US"/>
          </a:p>
        </p:txBody>
      </p:sp>
    </p:spTree>
    <p:extLst>
      <p:ext uri="{BB962C8B-B14F-4D97-AF65-F5344CB8AC3E}">
        <p14:creationId xmlns:p14="http://schemas.microsoft.com/office/powerpoint/2010/main" val="2526469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F244643-92D1-4274-A3EA-C0A98821DB53}" type="slidenum">
              <a:rPr lang="en-US" smtClean="0"/>
              <a:pPr eaLnBrk="1" hangingPunct="1"/>
              <a:t>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747140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C206180-4196-470D-BBC5-416F0305329C}" type="slidenum">
              <a:rPr lang="en-US" smtClean="0"/>
              <a:pPr eaLnBrk="1" hangingPunct="1"/>
              <a:t>10</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525415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0CA1A29-53CC-419C-973A-7EA935D0BA50}" type="slidenum">
              <a:rPr lang="en-US" smtClean="0"/>
              <a:pPr eaLnBrk="1" hangingPunct="1"/>
              <a:t>11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281237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8DE35EC-601B-493E-A7E7-13ADFF5C5D48}" type="slidenum">
              <a:rPr lang="en-US" smtClean="0"/>
              <a:pPr eaLnBrk="1" hangingPunct="1"/>
              <a:t>12</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452608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162D195-6E55-4C1A-B0D1-0911C5415A04}" type="slidenum">
              <a:rPr lang="en-US" smtClean="0"/>
              <a:pPr eaLnBrk="1" hangingPunct="1"/>
              <a:t>13</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822045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527D082-1C6A-4A8C-A2A4-28765ED6236A}" type="slidenum">
              <a:rPr lang="en-US" smtClean="0"/>
              <a:pPr eaLnBrk="1" hangingPunct="1"/>
              <a:t>14</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692598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ED1B08-9C62-4493-AAE4-CD3367214D95}" type="slidenum">
              <a:rPr lang="en-US" smtClean="0"/>
              <a:pPr eaLnBrk="1" hangingPunct="1"/>
              <a:t>15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389518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24E1CCE-368F-4F93-8F23-D4613AF66FAD}" type="slidenum">
              <a:rPr lang="en-US" smtClean="0"/>
              <a:pPr eaLnBrk="1" hangingPunct="1"/>
              <a:t>16</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376788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2200C27-896A-4CC7-9067-EDFF4DCE6983}" type="slidenum">
              <a:rPr lang="en-US" smtClean="0"/>
              <a:pPr eaLnBrk="1" hangingPunct="1"/>
              <a:t>17</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566203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9426258-C970-4CAB-BC58-8253B7CA3DC9}" type="slidenum">
              <a:rPr lang="en-US" smtClean="0"/>
              <a:pPr eaLnBrk="1" hangingPunct="1"/>
              <a:t>18</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802250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4BCFAA7-4F1A-4AFB-AB6C-B00FEABDCC7E}" type="slidenum">
              <a:rPr lang="en-US" smtClean="0"/>
              <a:pPr eaLnBrk="1" hangingPunct="1"/>
              <a:t>19</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826149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9044EB8-0C79-4E60-B4AA-2976E3BD59FA}" type="slidenum">
              <a:rPr lang="en-US" smtClean="0"/>
              <a:pPr eaLnBrk="1" hangingPunct="1"/>
              <a:t>2</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484672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1FE3BCC-2B3D-41B7-BDDD-7DE8C9779A90}" type="slidenum">
              <a:rPr lang="en-US" smtClean="0"/>
              <a:pPr eaLnBrk="1" hangingPunct="1"/>
              <a:t>20</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526723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25799E0-7D37-4113-9120-4C96AC10A098}" type="slidenum">
              <a:rPr lang="en-US" smtClean="0"/>
              <a:pPr eaLnBrk="1" hangingPunct="1"/>
              <a:t>21</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254406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F36452A-9B55-4B26-972F-5983E30243E8}" type="slidenum">
              <a:rPr lang="en-US" smtClean="0"/>
              <a:pPr eaLnBrk="1" hangingPunct="1"/>
              <a:t>22</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594360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BB9240C-5669-4553-85A8-4FA4D897A976}" type="slidenum">
              <a:rPr lang="en-US" smtClean="0"/>
              <a:pPr eaLnBrk="1" hangingPunct="1"/>
              <a:t>23</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146104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7EC2977-7AB3-4AD7-9A22-7226B8B5E96C}" type="slidenum">
              <a:rPr lang="en-US" smtClean="0"/>
              <a:pPr eaLnBrk="1" hangingPunct="1"/>
              <a:t>24</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322416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E75122A-DB14-4321-8347-0FB68FF2C000}" type="slidenum">
              <a:rPr lang="en-US" smtClean="0"/>
              <a:pPr eaLnBrk="1" hangingPunct="1"/>
              <a:t>25</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596462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B4DA6C9-860E-43EA-90E5-1A0EB337ECD6}" type="slidenum">
              <a:rPr lang="en-US" smtClean="0"/>
              <a:pPr eaLnBrk="1" hangingPunct="1"/>
              <a:t>26</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045968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E4540F3-6DB3-49E5-B77C-105EFCB545FA}" type="slidenum">
              <a:rPr lang="en-US" smtClean="0"/>
              <a:pPr eaLnBrk="1" hangingPunct="1"/>
              <a:t>27</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700615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347B65B-E628-4728-B27F-EA5EC855396C}" type="slidenum">
              <a:rPr lang="en-US" smtClean="0"/>
              <a:pPr eaLnBrk="1" hangingPunct="1"/>
              <a:t>28</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576292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BB4EE2E-5A88-44AE-B37C-51DDD8CBF90C}" type="slidenum">
              <a:rPr lang="en-US" smtClean="0"/>
              <a:pPr eaLnBrk="1" hangingPunct="1"/>
              <a:t>29</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15495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7486ADD-7D9B-4025-91B6-9A406BAFB429}" type="slidenum">
              <a:rPr lang="en-US" smtClean="0"/>
              <a:pPr eaLnBrk="1" hangingPunct="1"/>
              <a:t>3</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585300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31369A9-91D4-4171-B987-20677DAABB0B}" type="slidenum">
              <a:rPr lang="en-US" smtClean="0"/>
              <a:pPr eaLnBrk="1" hangingPunct="1"/>
              <a:t>30</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618906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58237F6-E308-4507-823E-FDE058C4CBD6}" type="slidenum">
              <a:rPr lang="en-US" smtClean="0"/>
              <a:pPr eaLnBrk="1" hangingPunct="1"/>
              <a:t>31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916364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C81236B-D67D-48BC-A541-EE026E05E7FA}" type="slidenum">
              <a:rPr lang="en-US" smtClean="0"/>
              <a:pPr eaLnBrk="1" hangingPunct="1"/>
              <a:t>32</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7009769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D3BFAB4-9D7B-453E-B926-1E29BAD18E1F}" type="slidenum">
              <a:rPr lang="en-US" smtClean="0"/>
              <a:pPr eaLnBrk="1" hangingPunct="1"/>
              <a:t>33</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989782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DB66CB8-0A06-4881-B33E-1D014BBF52C3}" type="slidenum">
              <a:rPr lang="en-US" smtClean="0"/>
              <a:pPr eaLnBrk="1" hangingPunct="1"/>
              <a:t>34</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092084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8DE63B-0DE9-4B50-BE45-CD18BF204F62}" type="slidenum">
              <a:rPr lang="en-US" smtClean="0"/>
              <a:pPr eaLnBrk="1" hangingPunct="1"/>
              <a:t>35</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5784982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15E6505-B0CD-4E7F-AEC9-B3F26F3BA904}" type="slidenum">
              <a:rPr lang="en-US" smtClean="0"/>
              <a:pPr eaLnBrk="1" hangingPunct="1"/>
              <a:t>36</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35745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A8FA3D5-2C90-4314-B0FD-9FA37CE6E7CB}" type="slidenum">
              <a:rPr lang="en-US" smtClean="0"/>
              <a:pPr eaLnBrk="1" hangingPunct="1"/>
              <a:t>37</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288270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A641EA9-6C9A-4B52-8870-32A4DC53CC4C}" type="slidenum">
              <a:rPr lang="en-US" smtClean="0"/>
              <a:pPr eaLnBrk="1" hangingPunct="1"/>
              <a:t>38</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57902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FD70188-3AA4-4AD7-84D0-B261BA18FD87}" type="slidenum">
              <a:rPr lang="en-US" smtClean="0"/>
              <a:pPr eaLnBrk="1" hangingPunct="1"/>
              <a:t>39</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867700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C59A270-B2A9-4F45-BD71-E18C449004B0}" type="slidenum">
              <a:rPr lang="en-US" smtClean="0"/>
              <a:pPr eaLnBrk="1" hangingPunct="1"/>
              <a:t>4</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804889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AB0557E-0B9C-4B14-B4A9-CFF53F7D32F1}" type="slidenum">
              <a:rPr lang="en-US" smtClean="0"/>
              <a:pPr eaLnBrk="1" hangingPunct="1"/>
              <a:t>40</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5634537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BE846CC-3A11-46AA-BCE3-63FD5925CF86}" type="slidenum">
              <a:rPr lang="en-US" smtClean="0"/>
              <a:pPr eaLnBrk="1" hangingPunct="1"/>
              <a:t>41</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9230614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8E96E8C-E3C7-4ADC-8E65-9B284B435253}" type="slidenum">
              <a:rPr lang="en-US" smtClean="0"/>
              <a:pPr eaLnBrk="1" hangingPunct="1"/>
              <a:t>42</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5207914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A3CF65B-53C8-48EF-9302-E3E9FF3AC82C}" type="slidenum">
              <a:rPr lang="en-US" smtClean="0"/>
              <a:pPr eaLnBrk="1" hangingPunct="1"/>
              <a:t>43</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6831937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CE9C3E-7418-4D47-BEE4-7E1D3C85A2EF}" type="slidenum">
              <a:rPr lang="en-US" smtClean="0"/>
              <a:pPr eaLnBrk="1" hangingPunct="1"/>
              <a:t>44</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1146709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1E107E7-2EF1-48F9-A058-2B1AAFB8CC9B}" type="slidenum">
              <a:rPr lang="en-US" smtClean="0"/>
              <a:pPr eaLnBrk="1" hangingPunct="1"/>
              <a:t>45</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898722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9CEDD52-48CB-4A47-BC89-93B53B89CCFD}" type="slidenum">
              <a:rPr lang="en-US" smtClean="0"/>
              <a:pPr eaLnBrk="1" hangingPunct="1"/>
              <a:t>46</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8356981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42F3960-91EA-4F7E-B280-7AA4B09CD122}" type="slidenum">
              <a:rPr lang="en-US" smtClean="0"/>
              <a:pPr eaLnBrk="1" hangingPunct="1"/>
              <a:t>47</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7584295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02B1B49-A4C0-4FDE-85DC-5DF688441C17}" type="slidenum">
              <a:rPr lang="en-US" smtClean="0"/>
              <a:pPr eaLnBrk="1" hangingPunct="1"/>
              <a:t>48</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872475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A470B6B-34C2-43C0-A622-A5C1D801C241}" type="slidenum">
              <a:rPr lang="en-US" smtClean="0"/>
              <a:pPr eaLnBrk="1" hangingPunct="1"/>
              <a:t>49</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174916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32B9F65-B2F3-4DFB-9572-539ED8817101}" type="slidenum">
              <a:rPr lang="en-US" smtClean="0"/>
              <a:pPr eaLnBrk="1" hangingPunct="1"/>
              <a:t>5</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8966591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94A6B2B-C8D6-4668-9359-2708DED70B81}" type="slidenum">
              <a:rPr lang="en-US" smtClean="0"/>
              <a:pPr eaLnBrk="1" hangingPunct="1"/>
              <a:t>50</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5253518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EA892D5-F8B5-4A02-AAA2-1BA20CC875EB}" type="slidenum">
              <a:rPr lang="en-US" smtClean="0"/>
              <a:pPr eaLnBrk="1" hangingPunct="1"/>
              <a:t>51</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7013683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C2645AC-B828-4F99-BD74-060F7D420347}" type="slidenum">
              <a:rPr lang="en-US" smtClean="0"/>
              <a:pPr eaLnBrk="1" hangingPunct="1"/>
              <a:t>52</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68662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0C97CE-3AB0-46ED-B2B1-08462A313626}" type="slidenum">
              <a:rPr lang="en-US" smtClean="0"/>
              <a:pPr eaLnBrk="1" hangingPunct="1"/>
              <a:t>6</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28824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42F1872-ED9B-42C7-8EE1-4E22F874D7FE}" type="slidenum">
              <a:rPr lang="en-US" smtClean="0"/>
              <a:pPr eaLnBrk="1" hangingPunct="1"/>
              <a:t>7</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064771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F97AA26-93A1-4D4E-9D88-CEB4397901B2}" type="slidenum">
              <a:rPr lang="en-US" smtClean="0"/>
              <a:pPr eaLnBrk="1" hangingPunct="1"/>
              <a:t>8</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654891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1921864-3FAA-4E94-B57E-9F26E4157C0E}" type="slidenum">
              <a:rPr lang="en-US" smtClean="0"/>
              <a:pPr eaLnBrk="1" hangingPunct="1"/>
              <a:t>9</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995868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685800"/>
            <a:ext cx="8686800" cy="1475293"/>
          </a:xfrm>
          <a:prstGeom prst="rect">
            <a:avLst/>
          </a:prstGeo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28601" y="2362200"/>
            <a:ext cx="5943600" cy="1219200"/>
          </a:xfrm>
          <a:prstGeom prst="rect">
            <a:avLst/>
          </a:prstGeom>
        </p:spPr>
        <p:txBody>
          <a:bodyPr/>
          <a:lstStyle>
            <a:lvl1pPr marL="0" indent="0" algn="l">
              <a:buFontTx/>
              <a:buNone/>
              <a:defRPr/>
            </a:lvl1pPr>
          </a:lstStyle>
          <a:p>
            <a:pPr lvl="0"/>
            <a:r>
              <a:rPr lang="en-US" noProof="0" smtClean="0"/>
              <a:t>Click to edit Master subtitle style</a:t>
            </a:r>
          </a:p>
        </p:txBody>
      </p:sp>
      <p:sp>
        <p:nvSpPr>
          <p:cNvPr id="8"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8BE54CBB-B96C-417F-BB87-BAEF8F0111FE}" type="datetime1">
              <a:rPr lang="en-US" smtClean="0"/>
              <a:pPr/>
              <a:t>9/6/2017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DBBE74B5-7506-4CBC-9EAB-F422242B75E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28600" y="1292308"/>
            <a:ext cx="8686800" cy="427029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74F97CCF-6A37-4E93-953B-B7E1B6762111}" type="datetime1">
              <a:rPr lang="en-US" smtClean="0"/>
              <a:pPr/>
              <a:t>9/6/2017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E0629252-23AD-4EE2-A472-32321B13FD88}" type="slidenum">
              <a:rPr lang="en-US" smtClean="0"/>
              <a:pPr>
                <a:defRPr/>
              </a:pPr>
              <a:t>‹#›</a:t>
            </a:fld>
            <a:endParaRPr lang="en-US" dirty="0"/>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1207149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3337" y="127553"/>
            <a:ext cx="1942063" cy="5413531"/>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7553"/>
            <a:ext cx="6629400" cy="541353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089C7A8D-6CFE-48D5-AA7C-A59337035A4F}" type="datetime1">
              <a:rPr lang="en-US" smtClean="0"/>
              <a:pPr/>
              <a:t>9/6/2017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1CEEDE93-A3C4-476E-B548-47D65E2BCDDB}" type="slidenum">
              <a:rPr lang="en-US" smtClean="0"/>
              <a:pPr>
                <a:defRPr/>
              </a:pPr>
              <a:t>‹#›</a:t>
            </a:fld>
            <a:endParaRPr lang="en-US" dirty="0"/>
          </a:p>
        </p:txBody>
      </p:sp>
    </p:spTree>
    <p:extLst>
      <p:ext uri="{BB962C8B-B14F-4D97-AF65-F5344CB8AC3E}">
        <p14:creationId xmlns:p14="http://schemas.microsoft.com/office/powerpoint/2010/main" val="28623700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3854"/>
            <a:ext cx="8686799" cy="442114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C5CE48E2-3F3C-4581-A505-D4B450A7E857}" type="datetime1">
              <a:rPr lang="en-US" smtClean="0"/>
              <a:pPr/>
              <a:t>9/6/2017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4EAAAA12-DE7F-45CD-BE26-6371AAAAAEC8}" type="slidenum">
              <a:rPr lang="en-US" smtClean="0"/>
              <a:pPr>
                <a:defRPr/>
              </a:pPr>
              <a:t>‹#›</a:t>
            </a:fld>
            <a:endParaRPr lang="en-US" dirty="0"/>
          </a:p>
        </p:txBody>
      </p:sp>
      <p:sp>
        <p:nvSpPr>
          <p:cNvPr id="10"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7004353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4319812"/>
            <a:ext cx="8686800" cy="1362706"/>
          </a:xfrm>
          <a:prstGeom prst="rect">
            <a:avLst/>
          </a:prstGeo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 y="2819400"/>
            <a:ext cx="8686800" cy="1500412"/>
          </a:xfrm>
          <a:prstGeom prst="rect">
            <a:avLst/>
          </a:prstGeo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7"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1CA59202-C2B3-4F6D-A699-6089018EC717}" type="datetime1">
              <a:rPr lang="en-US" smtClean="0"/>
              <a:pPr/>
              <a:t>9/6/2017</a:t>
            </a:fld>
            <a:endParaRPr lang="en-US"/>
          </a:p>
        </p:txBody>
      </p:sp>
      <p:sp>
        <p:nvSpPr>
          <p:cNvPr id="8"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9"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30A1B710-066B-4BF0-8A44-FE5A3198E755}" type="slidenum">
              <a:rPr lang="en-US" smtClean="0"/>
              <a:pPr>
                <a:defRPr/>
              </a:pPr>
              <a:t>‹#›</a:t>
            </a:fld>
            <a:endParaRPr lang="en-US" dirty="0"/>
          </a:p>
        </p:txBody>
      </p:sp>
    </p:spTree>
    <p:extLst>
      <p:ext uri="{BB962C8B-B14F-4D97-AF65-F5344CB8AC3E}">
        <p14:creationId xmlns:p14="http://schemas.microsoft.com/office/powerpoint/2010/main" val="15834876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1" y="1295400"/>
            <a:ext cx="4274756"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644" y="1295400"/>
            <a:ext cx="4274755" cy="4419600"/>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CEAE7B36-C824-4A69-9436-1CD4B913F7E6}" type="datetime1">
              <a:rPr lang="en-US" smtClean="0"/>
              <a:pPr/>
              <a:t>9/6/2017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F2D36682-3BD4-409C-BB61-4371A0C873F6}" type="slidenum">
              <a:rPr lang="en-US" smtClean="0"/>
              <a:pPr>
                <a:defRPr/>
              </a:pPr>
              <a:t>‹#›</a:t>
            </a:fld>
            <a:endParaRPr lang="en-US" dirty="0"/>
          </a:p>
        </p:txBody>
      </p:sp>
      <p:sp>
        <p:nvSpPr>
          <p:cNvPr id="11"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882266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283748"/>
            <a:ext cx="4269036"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28601" y="1923503"/>
            <a:ext cx="4269036"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4" y="1283748"/>
            <a:ext cx="4270465" cy="639755"/>
          </a:xfrm>
          <a:prstGeom prst="rect">
            <a:avLst/>
          </a:prstGeo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4" y="1923503"/>
            <a:ext cx="4270465" cy="3715297"/>
          </a:xfrm>
          <a:prstGeom prst="rect">
            <a:avLst/>
          </a:prstGeo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D2B26CDB-5FD1-453E-BDBF-25736A032FFD}" type="datetime1">
              <a:rPr lang="en-US" smtClean="0"/>
              <a:pPr/>
              <a:t>9/6/2017</a:t>
            </a:fld>
            <a:endParaRPr lang="en-US"/>
          </a:p>
        </p:txBody>
      </p:sp>
      <p:sp>
        <p:nvSpPr>
          <p:cNvPr id="11" name="Footer Placeholder 2"/>
          <p:cNvSpPr>
            <a:spLocks noGrp="1"/>
          </p:cNvSpPr>
          <p:nvPr>
            <p:ph type="ftr" sz="quarter" idx="11"/>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2" name="Slide Number Placeholder 3"/>
          <p:cNvSpPr>
            <a:spLocks noGrp="1"/>
          </p:cNvSpPr>
          <p:nvPr>
            <p:ph type="sldNum" sz="quarter" idx="12"/>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2C9592C7-D776-4895-B476-DE0B256A587D}" type="slidenum">
              <a:rPr lang="en-US" smtClean="0"/>
              <a:pPr>
                <a:defRPr/>
              </a:pPr>
              <a:t>‹#›</a:t>
            </a:fld>
            <a:endParaRPr lang="en-US" dirty="0"/>
          </a:p>
        </p:txBody>
      </p:sp>
      <p:sp>
        <p:nvSpPr>
          <p:cNvPr id="13"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938940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EAAE9BAF-7721-4F2D-AA7A-0ABACB045199}" type="datetime1">
              <a:rPr lang="en-US" smtClean="0"/>
              <a:pPr/>
              <a:t>9/6/2017</a:t>
            </a:fld>
            <a:endParaRPr lang="en-US"/>
          </a:p>
        </p:txBody>
      </p:sp>
      <p:sp>
        <p:nvSpPr>
          <p:cNvPr id="7"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8"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87FBC986-CBDB-453F-AC7F-80EC40933241}" type="slidenum">
              <a:rPr lang="en-US" smtClean="0"/>
              <a:pPr>
                <a:defRPr/>
              </a:pPr>
              <a:t>‹#›</a:t>
            </a:fld>
            <a:endParaRPr lang="en-US" dirty="0"/>
          </a:p>
        </p:txBody>
      </p:sp>
      <p:sp>
        <p:nvSpPr>
          <p:cNvPr id="9"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763339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A8834D03-FD0B-4FD1-B0DC-7CA3208C7D8A}" type="datetime1">
              <a:rPr lang="en-US" smtClean="0"/>
              <a:pPr/>
              <a:t>9/6/2017</a:t>
            </a:fld>
            <a:endParaRPr lang="en-US"/>
          </a:p>
        </p:txBody>
      </p:sp>
      <p:sp>
        <p:nvSpPr>
          <p:cNvPr id="6"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7"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ECB95277-279B-4691-B991-FFE66A5EBBC0}" type="slidenum">
              <a:rPr lang="en-US" smtClean="0"/>
              <a:pPr>
                <a:defRPr/>
              </a:pPr>
              <a:t>‹#›</a:t>
            </a:fld>
            <a:endParaRPr lang="en-US" dirty="0"/>
          </a:p>
        </p:txBody>
      </p:sp>
    </p:spTree>
    <p:extLst>
      <p:ext uri="{BB962C8B-B14F-4D97-AF65-F5344CB8AC3E}">
        <p14:creationId xmlns:p14="http://schemas.microsoft.com/office/powerpoint/2010/main" val="30901973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2542"/>
            <a:ext cx="3236511" cy="1161887"/>
          </a:xfrm>
          <a:prstGeom prst="rect">
            <a:avLst/>
          </a:prstGeom>
        </p:spPr>
        <p:txBody>
          <a:bodyPr anchor="b"/>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226" y="272541"/>
            <a:ext cx="5340173" cy="5366259"/>
          </a:xfrm>
          <a:prstGeom prst="rect">
            <a:avLst/>
          </a:prstGeo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4428"/>
            <a:ext cx="3236511" cy="4813972"/>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8BCCB875-65BB-4AD3-B358-E9D172A161E3}" type="datetime1">
              <a:rPr lang="en-US" smtClean="0"/>
              <a:pPr/>
              <a:t>9/6/2017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9F3F75F1-153F-47A5-883A-BA72400A7AA7}" type="slidenum">
              <a:rPr lang="en-US" smtClean="0"/>
              <a:pPr>
                <a:defRPr/>
              </a:pPr>
              <a:t>‹#›</a:t>
            </a:fld>
            <a:endParaRPr lang="en-US" dirty="0"/>
          </a:p>
        </p:txBody>
      </p:sp>
    </p:spTree>
    <p:extLst>
      <p:ext uri="{BB962C8B-B14F-4D97-AF65-F5344CB8AC3E}">
        <p14:creationId xmlns:p14="http://schemas.microsoft.com/office/powerpoint/2010/main" val="22411278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340928"/>
            <a:ext cx="5487258" cy="566599"/>
          </a:xfrm>
          <a:prstGeom prst="rect">
            <a:avLst/>
          </a:prstGeo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152400"/>
            <a:ext cx="5487258" cy="4115373"/>
          </a:xfrm>
          <a:prstGeom prst="rect">
            <a:avLst/>
          </a:prstGeo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1904" y="4907527"/>
            <a:ext cx="5487258" cy="804714"/>
          </a:xfrm>
          <a:prstGeom prst="rect">
            <a:avLst/>
          </a:prstGeo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8" name="Date Placeholder 1"/>
          <p:cNvSpPr>
            <a:spLocks noGrp="1"/>
          </p:cNvSpPr>
          <p:nvPr>
            <p:ph type="dt" sz="half" idx="10"/>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9E6FC061-2413-43D5-B5FA-120BA258EAAB}" type="datetime1">
              <a:rPr lang="en-US" smtClean="0"/>
              <a:pPr/>
              <a:t>9/6/2017</a:t>
            </a:fld>
            <a:endParaRPr lang="en-US"/>
          </a:p>
        </p:txBody>
      </p:sp>
      <p:sp>
        <p:nvSpPr>
          <p:cNvPr id="9"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10"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C377180B-FA58-4191-84FA-D6840A50D7EF}" type="slidenum">
              <a:rPr lang="en-US" smtClean="0"/>
              <a:pPr>
                <a:defRPr/>
              </a:pPr>
              <a:t>‹#›</a:t>
            </a:fld>
            <a:endParaRPr lang="en-US" dirty="0"/>
          </a:p>
        </p:txBody>
      </p:sp>
    </p:spTree>
    <p:extLst>
      <p:ext uri="{BB962C8B-B14F-4D97-AF65-F5344CB8AC3E}">
        <p14:creationId xmlns:p14="http://schemas.microsoft.com/office/powerpoint/2010/main" val="3726235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228600" y="76200"/>
            <a:ext cx="8686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 name="Date Placeholder 1"/>
          <p:cNvSpPr>
            <a:spLocks noGrp="1"/>
          </p:cNvSpPr>
          <p:nvPr>
            <p:ph type="dt" sz="half" idx="2"/>
          </p:nvPr>
        </p:nvSpPr>
        <p:spPr>
          <a:xfrm>
            <a:off x="228600" y="6355950"/>
            <a:ext cx="2133695" cy="365779"/>
          </a:xfrm>
          <a:prstGeom prst="rect">
            <a:avLst/>
          </a:prstGeom>
        </p:spPr>
        <p:txBody>
          <a:bodyPr vert="horz" lIns="82479" tIns="41239" rIns="82479" bIns="41239" rtlCol="0" anchor="ctr"/>
          <a:lstStyle>
            <a:lvl1pPr algn="l">
              <a:defRPr sz="1100">
                <a:solidFill>
                  <a:schemeClr val="tx1">
                    <a:tint val="75000"/>
                  </a:schemeClr>
                </a:solidFill>
                <a:latin typeface="+mj-lt"/>
              </a:defRPr>
            </a:lvl1pPr>
          </a:lstStyle>
          <a:p>
            <a:fld id="{60B4C585-E490-4229-B2FD-7A0A79D513D6}" type="datetime1">
              <a:rPr lang="en-US" smtClean="0"/>
              <a:pPr/>
              <a:t>9/6/2017</a:t>
            </a:fld>
            <a:endParaRPr lang="en-US"/>
          </a:p>
        </p:txBody>
      </p:sp>
      <p:sp>
        <p:nvSpPr>
          <p:cNvPr id="3" name="Footer Placeholder 2"/>
          <p:cNvSpPr>
            <a:spLocks noGrp="1"/>
          </p:cNvSpPr>
          <p:nvPr>
            <p:ph type="ftr" sz="quarter" idx="3"/>
          </p:nvPr>
        </p:nvSpPr>
        <p:spPr>
          <a:xfrm>
            <a:off x="3124748" y="6355950"/>
            <a:ext cx="2894504" cy="365779"/>
          </a:xfrm>
          <a:prstGeom prst="rect">
            <a:avLst/>
          </a:prstGeom>
        </p:spPr>
        <p:txBody>
          <a:bodyPr vert="horz" lIns="82479" tIns="41239" rIns="82479" bIns="41239" rtlCol="0" anchor="ctr"/>
          <a:lstStyle>
            <a:lvl1pPr algn="ctr">
              <a:defRPr sz="1100">
                <a:solidFill>
                  <a:schemeClr val="tx1">
                    <a:tint val="75000"/>
                  </a:schemeClr>
                </a:solidFill>
                <a:latin typeface="+mj-lt"/>
              </a:defRPr>
            </a:lvl1pPr>
          </a:lstStyle>
          <a:p>
            <a:r>
              <a:rPr lang="en-US" smtClean="0"/>
              <a:t>© 2011 Cengage Learning. All Rights Reserved. May not be scanned, copied or duplicated, or posted to a publicly accessible website, in whole or in part.</a:t>
            </a:r>
            <a:endParaRPr lang="en-US"/>
          </a:p>
        </p:txBody>
      </p:sp>
      <p:sp>
        <p:nvSpPr>
          <p:cNvPr id="4" name="Slide Number Placeholder 3"/>
          <p:cNvSpPr>
            <a:spLocks noGrp="1"/>
          </p:cNvSpPr>
          <p:nvPr>
            <p:ph type="sldNum" sz="quarter" idx="4"/>
          </p:nvPr>
        </p:nvSpPr>
        <p:spPr>
          <a:xfrm>
            <a:off x="6774533" y="6355950"/>
            <a:ext cx="2133695" cy="365779"/>
          </a:xfrm>
          <a:prstGeom prst="rect">
            <a:avLst/>
          </a:prstGeom>
        </p:spPr>
        <p:txBody>
          <a:bodyPr vert="horz" lIns="82479" tIns="41239" rIns="82479" bIns="41239" rtlCol="0" anchor="ctr"/>
          <a:lstStyle>
            <a:lvl1pPr algn="r">
              <a:defRPr sz="1100">
                <a:solidFill>
                  <a:schemeClr val="tx1">
                    <a:tint val="75000"/>
                  </a:schemeClr>
                </a:solidFill>
                <a:latin typeface="+mj-lt"/>
              </a:defRPr>
            </a:lvl1pPr>
          </a:lstStyle>
          <a:p>
            <a:pPr>
              <a:defRPr/>
            </a:pPr>
            <a:fld id="{21A661C1-4CA7-4287-8A06-D0E40BAB1D61}" type="slidenum">
              <a:rPr lang="en-US" smtClean="0"/>
              <a:pPr>
                <a:defRPr/>
              </a:pPr>
              <a:t>‹#›</a:t>
            </a:fld>
            <a:endParaRPr lang="en-US" dirty="0"/>
          </a:p>
        </p:txBody>
      </p:sp>
      <p:sp>
        <p:nvSpPr>
          <p:cNvPr id="6" name="Text Placeholder 5"/>
          <p:cNvSpPr>
            <a:spLocks noGrp="1"/>
          </p:cNvSpPr>
          <p:nvPr>
            <p:ph type="body" idx="1"/>
          </p:nvPr>
        </p:nvSpPr>
        <p:spPr>
          <a:xfrm>
            <a:off x="228600" y="1295400"/>
            <a:ext cx="8686800" cy="5029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hf sldNum="0" hdr="0" dt="0"/>
  <p:txStyles>
    <p:titleStyle>
      <a:lvl1pPr algn="l" defTabSz="915001" rtl="0" eaLnBrk="1" fontAlgn="base" hangingPunct="1">
        <a:spcBef>
          <a:spcPct val="0"/>
        </a:spcBef>
        <a:spcAft>
          <a:spcPct val="0"/>
        </a:spcAft>
        <a:defRPr sz="3600" b="0">
          <a:solidFill>
            <a:schemeClr val="tx1"/>
          </a:solidFill>
          <a:latin typeface="+mj-lt"/>
          <a:ea typeface="+mj-ea"/>
          <a:cs typeface="+mj-cs"/>
        </a:defRPr>
      </a:lvl1pPr>
      <a:lvl2pPr algn="ctr" defTabSz="915001" rtl="0" eaLnBrk="1" fontAlgn="base" hangingPunct="1">
        <a:spcBef>
          <a:spcPct val="0"/>
        </a:spcBef>
        <a:spcAft>
          <a:spcPct val="0"/>
        </a:spcAft>
        <a:defRPr sz="3600">
          <a:solidFill>
            <a:schemeClr val="tx2"/>
          </a:solidFill>
          <a:latin typeface="Arial" charset="0"/>
        </a:defRPr>
      </a:lvl2pPr>
      <a:lvl3pPr algn="ctr" defTabSz="915001" rtl="0" eaLnBrk="1" fontAlgn="base" hangingPunct="1">
        <a:spcBef>
          <a:spcPct val="0"/>
        </a:spcBef>
        <a:spcAft>
          <a:spcPct val="0"/>
        </a:spcAft>
        <a:defRPr sz="3600">
          <a:solidFill>
            <a:schemeClr val="tx2"/>
          </a:solidFill>
          <a:latin typeface="Arial" charset="0"/>
        </a:defRPr>
      </a:lvl3pPr>
      <a:lvl4pPr algn="ctr" defTabSz="915001" rtl="0" eaLnBrk="1" fontAlgn="base" hangingPunct="1">
        <a:spcBef>
          <a:spcPct val="0"/>
        </a:spcBef>
        <a:spcAft>
          <a:spcPct val="0"/>
        </a:spcAft>
        <a:defRPr sz="3600">
          <a:solidFill>
            <a:schemeClr val="tx2"/>
          </a:solidFill>
          <a:latin typeface="Arial" charset="0"/>
        </a:defRPr>
      </a:lvl4pPr>
      <a:lvl5pPr algn="ctr" defTabSz="915001" rtl="0" eaLnBrk="1" fontAlgn="base" hangingPunct="1">
        <a:spcBef>
          <a:spcPct val="0"/>
        </a:spcBef>
        <a:spcAft>
          <a:spcPct val="0"/>
        </a:spcAft>
        <a:defRPr sz="3600">
          <a:solidFill>
            <a:schemeClr val="tx2"/>
          </a:solidFill>
          <a:latin typeface="Arial" charset="0"/>
        </a:defRPr>
      </a:lvl5pPr>
      <a:lvl6pPr marL="412394" algn="ctr" defTabSz="915001" rtl="0" eaLnBrk="1" fontAlgn="base" hangingPunct="1">
        <a:spcBef>
          <a:spcPct val="0"/>
        </a:spcBef>
        <a:spcAft>
          <a:spcPct val="0"/>
        </a:spcAft>
        <a:defRPr sz="3600">
          <a:solidFill>
            <a:schemeClr val="tx2"/>
          </a:solidFill>
          <a:latin typeface="Arial" charset="0"/>
        </a:defRPr>
      </a:lvl6pPr>
      <a:lvl7pPr marL="824789" algn="ctr" defTabSz="915001" rtl="0" eaLnBrk="1" fontAlgn="base" hangingPunct="1">
        <a:spcBef>
          <a:spcPct val="0"/>
        </a:spcBef>
        <a:spcAft>
          <a:spcPct val="0"/>
        </a:spcAft>
        <a:defRPr sz="3600">
          <a:solidFill>
            <a:schemeClr val="tx2"/>
          </a:solidFill>
          <a:latin typeface="Arial" charset="0"/>
        </a:defRPr>
      </a:lvl7pPr>
      <a:lvl8pPr marL="1237183" algn="ctr" defTabSz="915001" rtl="0" eaLnBrk="1" fontAlgn="base" hangingPunct="1">
        <a:spcBef>
          <a:spcPct val="0"/>
        </a:spcBef>
        <a:spcAft>
          <a:spcPct val="0"/>
        </a:spcAft>
        <a:defRPr sz="3600">
          <a:solidFill>
            <a:schemeClr val="tx2"/>
          </a:solidFill>
          <a:latin typeface="Arial" charset="0"/>
        </a:defRPr>
      </a:lvl8pPr>
      <a:lvl9pPr marL="1649578" algn="ctr" defTabSz="915001" rtl="0" eaLnBrk="1" fontAlgn="base" hangingPunct="1">
        <a:spcBef>
          <a:spcPct val="0"/>
        </a:spcBef>
        <a:spcAft>
          <a:spcPct val="0"/>
        </a:spcAft>
        <a:defRPr sz="3600">
          <a:solidFill>
            <a:schemeClr val="tx2"/>
          </a:solidFill>
          <a:latin typeface="Arial" charset="0"/>
        </a:defRPr>
      </a:lvl9pPr>
    </p:titleStyle>
    <p:bodyStyle>
      <a:lvl1pPr marL="342231" indent="-342231" algn="l" defTabSz="915001" rtl="0" eaLnBrk="1" fontAlgn="base" hangingPunct="1">
        <a:spcBef>
          <a:spcPct val="20000"/>
        </a:spcBef>
        <a:spcAft>
          <a:spcPct val="0"/>
        </a:spcAft>
        <a:buChar char="•"/>
        <a:defRPr sz="2400">
          <a:solidFill>
            <a:schemeClr val="tx1"/>
          </a:solidFill>
          <a:latin typeface="+mn-lt"/>
          <a:ea typeface="+mn-ea"/>
          <a:cs typeface="+mn-cs"/>
        </a:defRPr>
      </a:lvl1pPr>
      <a:lvl2pPr marL="743170" indent="-286385" algn="l" defTabSz="915001" rtl="0" eaLnBrk="1" fontAlgn="base" hangingPunct="1">
        <a:spcBef>
          <a:spcPct val="20000"/>
        </a:spcBef>
        <a:spcAft>
          <a:spcPct val="0"/>
        </a:spcAft>
        <a:buChar char="–"/>
        <a:defRPr sz="2100">
          <a:solidFill>
            <a:schemeClr val="tx1"/>
          </a:solidFill>
          <a:latin typeface="+mn-lt"/>
        </a:defRPr>
      </a:lvl2pPr>
      <a:lvl3pPr marL="1142676" indent="-227677" algn="l" defTabSz="915001" rtl="0" eaLnBrk="1" fontAlgn="base" hangingPunct="1">
        <a:spcBef>
          <a:spcPct val="20000"/>
        </a:spcBef>
        <a:spcAft>
          <a:spcPct val="0"/>
        </a:spcAft>
        <a:buChar char="•"/>
        <a:defRPr sz="1900">
          <a:solidFill>
            <a:schemeClr val="tx1"/>
          </a:solidFill>
          <a:latin typeface="+mn-lt"/>
        </a:defRPr>
      </a:lvl3pPr>
      <a:lvl4pPr marL="1599461" indent="-227677" algn="l" defTabSz="915001" rtl="0" eaLnBrk="1" fontAlgn="base" hangingPunct="1">
        <a:spcBef>
          <a:spcPct val="20000"/>
        </a:spcBef>
        <a:spcAft>
          <a:spcPct val="0"/>
        </a:spcAft>
        <a:buChar char="–"/>
        <a:defRPr>
          <a:solidFill>
            <a:schemeClr val="tx1"/>
          </a:solidFill>
          <a:latin typeface="+mn-lt"/>
        </a:defRPr>
      </a:lvl4pPr>
      <a:lvl5pPr marL="2057677" indent="-229108" algn="l" defTabSz="915001" rtl="0" eaLnBrk="1" fontAlgn="base" hangingPunct="1">
        <a:spcBef>
          <a:spcPct val="20000"/>
        </a:spcBef>
        <a:spcAft>
          <a:spcPct val="0"/>
        </a:spcAft>
        <a:buChar char="»"/>
        <a:defRPr>
          <a:solidFill>
            <a:schemeClr val="tx1"/>
          </a:solidFill>
          <a:latin typeface="+mn-lt"/>
        </a:defRPr>
      </a:lvl5pPr>
      <a:lvl6pPr marL="2470071" indent="-229108" algn="l" defTabSz="915001" rtl="0" eaLnBrk="1" fontAlgn="base" hangingPunct="1">
        <a:spcBef>
          <a:spcPct val="20000"/>
        </a:spcBef>
        <a:spcAft>
          <a:spcPct val="0"/>
        </a:spcAft>
        <a:buChar char="»"/>
        <a:defRPr>
          <a:solidFill>
            <a:schemeClr val="tx1"/>
          </a:solidFill>
          <a:latin typeface="+mn-lt"/>
        </a:defRPr>
      </a:lvl6pPr>
      <a:lvl7pPr marL="2882465" indent="-229108" algn="l" defTabSz="915001" rtl="0" eaLnBrk="1" fontAlgn="base" hangingPunct="1">
        <a:spcBef>
          <a:spcPct val="20000"/>
        </a:spcBef>
        <a:spcAft>
          <a:spcPct val="0"/>
        </a:spcAft>
        <a:buChar char="»"/>
        <a:defRPr>
          <a:solidFill>
            <a:schemeClr val="tx1"/>
          </a:solidFill>
          <a:latin typeface="+mn-lt"/>
        </a:defRPr>
      </a:lvl7pPr>
      <a:lvl8pPr marL="3294860" indent="-229108" algn="l" defTabSz="915001" rtl="0" eaLnBrk="1" fontAlgn="base" hangingPunct="1">
        <a:spcBef>
          <a:spcPct val="20000"/>
        </a:spcBef>
        <a:spcAft>
          <a:spcPct val="0"/>
        </a:spcAft>
        <a:buChar char="»"/>
        <a:defRPr>
          <a:solidFill>
            <a:schemeClr val="tx1"/>
          </a:solidFill>
          <a:latin typeface="+mn-lt"/>
        </a:defRPr>
      </a:lvl8pPr>
      <a:lvl9pPr marL="3707254" indent="-229108" algn="l" defTabSz="915001"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3.xml"/><Relationship Id="rId7" Type="http://schemas.openxmlformats.org/officeDocument/2006/relationships/slide" Target="slide4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28.xml"/><Relationship Id="rId5" Type="http://schemas.openxmlformats.org/officeDocument/2006/relationships/slide" Target="slide4.xml"/><Relationship Id="rId4"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bea.gov/index.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46.xml.rels><?xml version="1.0" encoding="UTF-8" standalone="yes"?>
<Relationships xmlns="http://schemas.openxmlformats.org/package/2006/relationships"><Relationship Id="rId3" Type="http://schemas.openxmlformats.org/officeDocument/2006/relationships/hyperlink" Target="http://www.nber.or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whitehouse.gov/infocus/economy/" TargetMode="External"/><Relationship Id="rId7" Type="http://schemas.openxmlformats.org/officeDocument/2006/relationships/slide" Target="slide2.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www.census.gov/" TargetMode="External"/><Relationship Id="rId4" Type="http://schemas.openxmlformats.org/officeDocument/2006/relationships/hyperlink" Target="http://www.cbo.gov/"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wsj.com/"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imgres?imgurl=http://www.geographyalltheway.com/ib_geography/ib_development/imagesetc/cia_world_factbook.jpg&amp;imgrefurl=http://www.geographyalltheway.com/ib_geography/ib_development/ib_development_norway.htm&amp;usg=__GIY9EQzoEe-ElgAe2xmzleAJyKA=&amp;h=200&amp;w=200&amp;sz=31&amp;hl=en&amp;start=4&amp;um=1&amp;itbs=1&amp;tbnid=4DLP4_IyaQy17M:&amp;tbnh=104&amp;tbnw=104&amp;prev=/images?q=cia+world+factbook&amp;um=1&amp;hl=en&amp;sa=N&amp;rlz=1T4GZAZ_enUS279US279&amp;tbs=isch: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2.jpeg"/><Relationship Id="rId4" Type="http://schemas.openxmlformats.org/officeDocument/2006/relationships/hyperlink" Target="https://www.cia.gov/library/publications/the-world-factbook/rankorder/2004rank.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pic>
        <p:nvPicPr>
          <p:cNvPr id="5" name="Picture 4" descr="C:\Users\jthomas\Documents\Arnold 11e\Supplements\TB\Macro_sm.jpg"/>
          <p:cNvPicPr>
            <a:picLocks noChangeAspect="1" noChangeArrowheads="1"/>
          </p:cNvPicPr>
          <p:nvPr/>
        </p:nvPicPr>
        <p:blipFill>
          <a:blip r:embed="rId4" cstate="print"/>
          <a:srcRect/>
          <a:stretch>
            <a:fillRect/>
          </a:stretch>
        </p:blipFill>
        <p:spPr bwMode="auto">
          <a:xfrm>
            <a:off x="685800" y="4648200"/>
            <a:ext cx="1428750" cy="1790700"/>
          </a:xfrm>
          <a:prstGeom prst="rect">
            <a:avLst/>
          </a:prstGeom>
          <a:noFill/>
        </p:spPr>
      </p:pic>
      <p:sp>
        <p:nvSpPr>
          <p:cNvPr id="8" name="TextBox 7"/>
          <p:cNvSpPr txBox="1"/>
          <p:nvPr/>
        </p:nvSpPr>
        <p:spPr>
          <a:xfrm>
            <a:off x="1676400" y="1905000"/>
            <a:ext cx="5791200" cy="1569660"/>
          </a:xfrm>
          <a:prstGeom prst="rect">
            <a:avLst/>
          </a:prstGeom>
          <a:noFill/>
        </p:spPr>
        <p:txBody>
          <a:bodyPr wrap="square" rtlCol="0">
            <a:spAutoFit/>
          </a:bodyPr>
          <a:lstStyle/>
          <a:p>
            <a:r>
              <a:rPr lang="en-US" sz="3200" dirty="0" smtClean="0">
                <a:solidFill>
                  <a:schemeClr val="accent2">
                    <a:lumMod val="75000"/>
                  </a:schemeClr>
                </a:solidFill>
                <a:latin typeface="Palatino Linotype" pitchFamily="18" charset="0"/>
              </a:rPr>
              <a:t>Chapter 7: Macroeconomic Measurements Part II: GDP and Real GDP</a:t>
            </a:r>
            <a:endParaRPr lang="en-US" sz="3200" dirty="0">
              <a:solidFill>
                <a:schemeClr val="accent2">
                  <a:lumMod val="75000"/>
                </a:schemeClr>
              </a:solidFill>
              <a:latin typeface="Palatino Linotype" pitchFamily="18" charset="0"/>
            </a:endParaRPr>
          </a:p>
        </p:txBody>
      </p:sp>
    </p:spTree>
    <p:custDataLst>
      <p:tags r:id="rId1"/>
    </p:custDataLst>
  </p:cSld>
  <p:clrMapOvr>
    <a:masterClrMapping/>
  </p:clrMapOvr>
  <p:transition advTm="339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381000" y="1600200"/>
            <a:ext cx="8229600" cy="4724400"/>
          </a:xfrm>
        </p:spPr>
        <p:txBody>
          <a:bodyPr>
            <a:normAutofit/>
          </a:bodyPr>
          <a:lstStyle/>
          <a:p>
            <a:pPr marL="514350" indent="-514350">
              <a:buFont typeface="Wingdings" pitchFamily="2" charset="2"/>
              <a:buAutoNum type="arabicPeriod"/>
              <a:defRPr/>
            </a:pPr>
            <a:r>
              <a:rPr lang="en-US" sz="2800" b="1" dirty="0" smtClean="0"/>
              <a:t>Why aren’t stock purchases and sales counted in GDP? </a:t>
            </a:r>
          </a:p>
          <a:p>
            <a:pPr marL="514350" indent="-514350">
              <a:buFont typeface="Wingdings" pitchFamily="2" charset="2"/>
              <a:buNone/>
              <a:defRPr/>
            </a:pPr>
            <a:r>
              <a:rPr lang="en-US" sz="2000" dirty="0" smtClean="0"/>
              <a:t>	GDP is a measure of production in a country. When stocks are purchased and sold, no production occurs. A stock purchase and sale simply represent the trading of existing assets. Specifically, if person A owns 100 shares of stock X and then sells the shares to person B, all that has happened is that person B owns something that person A once owned. No more goods and services have been produced. </a:t>
            </a:r>
          </a:p>
          <a:p>
            <a:pPr marL="514350" indent="-514350">
              <a:buFont typeface="Wingdings" pitchFamily="2" charset="2"/>
              <a:buNone/>
              <a:defRPr/>
            </a:pPr>
            <a:endParaRPr lang="en-US" dirty="0" smtClean="0"/>
          </a:p>
          <a:p>
            <a:pPr marL="514350" indent="-514350">
              <a:buFont typeface="Wingdings" pitchFamily="2" charset="2"/>
              <a:buAutoNum type="arabicPeriod"/>
              <a:defRPr/>
            </a:pPr>
            <a:endParaRPr lang="en-US" dirty="0" smtClean="0"/>
          </a:p>
          <a:p>
            <a:pPr marL="514350" indent="-514350">
              <a:buFont typeface="Wingdings" pitchFamily="2" charset="2"/>
              <a:buNone/>
              <a:defRPr/>
            </a:pPr>
            <a:endParaRPr lang="en-US" dirty="0" smtClean="0"/>
          </a:p>
          <a:p>
            <a:pPr>
              <a:buFont typeface="Wingdings" pitchFamily="2" charset="2"/>
              <a:buNone/>
              <a:defRPr/>
            </a:pPr>
            <a:endParaRPr lang="en-US" dirty="0" smtClean="0"/>
          </a:p>
        </p:txBody>
      </p:sp>
      <p:sp>
        <p:nvSpPr>
          <p:cNvPr id="11266" name="Rectangle 2"/>
          <p:cNvSpPr>
            <a:spLocks noGrp="1" noChangeArrowheads="1"/>
          </p:cNvSpPr>
          <p:nvPr>
            <p:ph type="title"/>
          </p:nvPr>
        </p:nvSpPr>
        <p:spPr>
          <a:ln/>
        </p:spPr>
        <p:txBody>
          <a:bodyPr/>
          <a:lstStyle/>
          <a:p>
            <a:r>
              <a:rPr lang="en-US" smtClean="0"/>
              <a:t>Self-Test</a:t>
            </a:r>
          </a:p>
        </p:txBody>
      </p:sp>
      <p:sp>
        <p:nvSpPr>
          <p:cNvPr id="6" name="Rounded Rectangle 5">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20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fade">
                                      <p:cBhvr>
                                        <p:cTn id="12" dur="2000"/>
                                        <p:tgtEl>
                                          <p:spTgt spid="532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457200" y="1524000"/>
            <a:ext cx="8229600" cy="4724400"/>
          </a:xfrm>
        </p:spPr>
        <p:txBody>
          <a:bodyPr>
            <a:normAutofit/>
          </a:bodyPr>
          <a:lstStyle/>
          <a:p>
            <a:pPr>
              <a:buFont typeface="Wingdings" pitchFamily="2" charset="2"/>
              <a:buNone/>
              <a:defRPr/>
            </a:pPr>
            <a:r>
              <a:rPr lang="en-US" sz="2800" b="1" dirty="0" smtClean="0"/>
              <a:t>2. Suppose the GDP for a country is $0. Does this mean that there was no productive activity in the country? Explain your answer. </a:t>
            </a:r>
          </a:p>
          <a:p>
            <a:pPr>
              <a:buFont typeface="Wingdings" pitchFamily="2" charset="2"/>
              <a:buNone/>
              <a:defRPr/>
            </a:pPr>
            <a:r>
              <a:rPr lang="en-US" dirty="0" smtClean="0"/>
              <a:t>	</a:t>
            </a:r>
            <a:r>
              <a:rPr lang="en-US" sz="2000" dirty="0" smtClean="0"/>
              <a:t>No. GDP doesn’t account for all productive activity (e.g., it omits the production of nonmarket goods and services). Even if GDP is $0, it doesn’t necessarily follow that there was no production in the country.</a:t>
            </a:r>
          </a:p>
          <a:p>
            <a:pPr>
              <a:buFont typeface="Wingdings" pitchFamily="2" charset="2"/>
              <a:buNone/>
              <a:defRPr/>
            </a:pPr>
            <a:endParaRPr lang="en-US" sz="2000" dirty="0" smtClean="0"/>
          </a:p>
          <a:p>
            <a:pPr>
              <a:buFont typeface="Wingdings" pitchFamily="2" charset="2"/>
              <a:buNone/>
              <a:defRPr/>
            </a:pPr>
            <a:endParaRPr lang="en-US" dirty="0" smtClean="0"/>
          </a:p>
          <a:p>
            <a:pPr>
              <a:buFont typeface="Wingdings" pitchFamily="2" charset="2"/>
              <a:buNone/>
              <a:defRPr/>
            </a:pPr>
            <a:endParaRPr lang="en-US" dirty="0" smtClean="0"/>
          </a:p>
        </p:txBody>
      </p:sp>
      <p:sp>
        <p:nvSpPr>
          <p:cNvPr id="12290" name="Rectangle 2"/>
          <p:cNvSpPr>
            <a:spLocks noGrp="1" noChangeArrowheads="1"/>
          </p:cNvSpPr>
          <p:nvPr>
            <p:ph type="title"/>
          </p:nvPr>
        </p:nvSpPr>
        <p:spPr>
          <a:ln/>
        </p:spPr>
        <p:txBody>
          <a:bodyPr/>
          <a:lstStyle/>
          <a:p>
            <a:r>
              <a:rPr lang="en-US" smtClean="0"/>
              <a:t>Self-Test</a:t>
            </a:r>
          </a:p>
        </p:txBody>
      </p:sp>
      <p:sp>
        <p:nvSpPr>
          <p:cNvPr id="6" name="Rounded Rectangle 5">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20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fade">
                                      <p:cBhvr>
                                        <p:cTn id="12" dur="2000"/>
                                        <p:tgtEl>
                                          <p:spTgt spid="532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381000" y="1600200"/>
            <a:ext cx="8229600" cy="4724400"/>
          </a:xfrm>
        </p:spPr>
        <p:txBody>
          <a:bodyPr>
            <a:normAutofit/>
          </a:bodyPr>
          <a:lstStyle/>
          <a:p>
            <a:pPr marL="514350" indent="-514350">
              <a:buFont typeface="Wingdings" pitchFamily="2" charset="2"/>
              <a:buNone/>
              <a:defRPr/>
            </a:pPr>
            <a:r>
              <a:rPr lang="en-US" sz="2800" b="1" dirty="0"/>
              <a:t>3</a:t>
            </a:r>
            <a:r>
              <a:rPr lang="en-US" sz="2800" b="1" dirty="0" smtClean="0"/>
              <a:t>. Identify and explain the three approaches to computing GDP. </a:t>
            </a:r>
          </a:p>
          <a:p>
            <a:pPr>
              <a:buFont typeface="Wingdings" pitchFamily="2" charset="2"/>
              <a:buNone/>
              <a:defRPr/>
            </a:pPr>
            <a:r>
              <a:rPr lang="en-US" sz="2000" dirty="0" smtClean="0"/>
              <a:t>	The three approaches are expenditure, income, and value added. In the expenditure approach, we add the amount of money spent by buyers on final goods and services. In the income approach, we sum the payments to the resources of production. In our example in the text, income consisted of the returns to labor (wages) and entrepreneurship (profits).In the value-added approach, we sum the dollar value contribution over all stages of production.</a:t>
            </a:r>
          </a:p>
          <a:p>
            <a:pPr marL="514350" indent="-514350">
              <a:buFont typeface="Wingdings" pitchFamily="2" charset="2"/>
              <a:buAutoNum type="arabicPeriod"/>
              <a:defRPr/>
            </a:pPr>
            <a:endParaRPr lang="en-US" dirty="0" smtClean="0"/>
          </a:p>
          <a:p>
            <a:pPr marL="514350" indent="-514350">
              <a:buFont typeface="Wingdings" pitchFamily="2" charset="2"/>
              <a:buNone/>
              <a:defRPr/>
            </a:pPr>
            <a:endParaRPr lang="en-US" dirty="0" smtClean="0"/>
          </a:p>
          <a:p>
            <a:pPr>
              <a:buFont typeface="Wingdings" pitchFamily="2" charset="2"/>
              <a:buNone/>
              <a:defRPr/>
            </a:pPr>
            <a:endParaRPr lang="en-US" dirty="0" smtClean="0"/>
          </a:p>
        </p:txBody>
      </p:sp>
      <p:sp>
        <p:nvSpPr>
          <p:cNvPr id="13314" name="Rectangle 2"/>
          <p:cNvSpPr>
            <a:spLocks noGrp="1" noChangeArrowheads="1"/>
          </p:cNvSpPr>
          <p:nvPr>
            <p:ph type="title"/>
          </p:nvPr>
        </p:nvSpPr>
        <p:spPr>
          <a:ln/>
        </p:spPr>
        <p:txBody>
          <a:bodyPr/>
          <a:lstStyle/>
          <a:p>
            <a:r>
              <a:rPr lang="en-US" smtClean="0"/>
              <a:t>Self-Test</a:t>
            </a:r>
          </a:p>
        </p:txBody>
      </p:sp>
      <p:sp>
        <p:nvSpPr>
          <p:cNvPr id="6" name="Rounded Rectangle 5">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20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fade">
                                      <p:cBhvr>
                                        <p:cTn id="12" dur="2000"/>
                                        <p:tgtEl>
                                          <p:spTgt spid="532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457200" y="2362200"/>
            <a:ext cx="8686800" cy="2438400"/>
          </a:xfrm>
        </p:spPr>
        <p:txBody>
          <a:bodyPr/>
          <a:lstStyle/>
          <a:p>
            <a:pPr>
              <a:buFont typeface="Wingdings" pitchFamily="2" charset="2"/>
              <a:buNone/>
            </a:pPr>
            <a:r>
              <a:rPr lang="en-US" smtClean="0"/>
              <a:t>Household Sector - Consumption</a:t>
            </a:r>
          </a:p>
          <a:p>
            <a:pPr>
              <a:buFont typeface="Wingdings" pitchFamily="2" charset="2"/>
              <a:buNone/>
            </a:pPr>
            <a:r>
              <a:rPr lang="en-US" smtClean="0"/>
              <a:t>Business Sector - Investment</a:t>
            </a:r>
          </a:p>
          <a:p>
            <a:pPr>
              <a:buFont typeface="Wingdings" pitchFamily="2" charset="2"/>
              <a:buNone/>
            </a:pPr>
            <a:r>
              <a:rPr lang="en-US" smtClean="0"/>
              <a:t>Government Sector – Government Purchases</a:t>
            </a:r>
          </a:p>
          <a:p>
            <a:pPr>
              <a:buFont typeface="Wingdings" pitchFamily="2" charset="2"/>
              <a:buNone/>
            </a:pPr>
            <a:r>
              <a:rPr lang="en-US" smtClean="0"/>
              <a:t>Foreign Sector – Net Exports</a:t>
            </a:r>
          </a:p>
        </p:txBody>
      </p:sp>
      <p:sp>
        <p:nvSpPr>
          <p:cNvPr id="14338" name="Rectangle 2"/>
          <p:cNvSpPr>
            <a:spLocks noGrp="1" noChangeArrowheads="1"/>
          </p:cNvSpPr>
          <p:nvPr>
            <p:ph type="title"/>
          </p:nvPr>
        </p:nvSpPr>
        <p:spPr>
          <a:ln/>
        </p:spPr>
        <p:txBody>
          <a:bodyPr>
            <a:normAutofit fontScale="90000"/>
          </a:bodyPr>
          <a:lstStyle/>
          <a:p>
            <a:r>
              <a:rPr lang="en-US" smtClean="0"/>
              <a:t>GDP - Expenditure Approach</a:t>
            </a:r>
            <a:br>
              <a:rPr lang="en-US" smtClean="0"/>
            </a:br>
            <a:r>
              <a:rPr lang="en-US" smtClean="0"/>
              <a:t>4 Sectors</a:t>
            </a:r>
          </a:p>
        </p:txBody>
      </p:sp>
      <p:sp>
        <p:nvSpPr>
          <p:cNvPr id="14340" name="Text Box 4"/>
          <p:cNvSpPr txBox="1">
            <a:spLocks noChangeArrowheads="1"/>
          </p:cNvSpPr>
          <p:nvPr/>
        </p:nvSpPr>
        <p:spPr bwMode="auto">
          <a:xfrm>
            <a:off x="2133600" y="5410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sp>
        <p:nvSpPr>
          <p:cNvPr id="55301" name="Text Box 5"/>
          <p:cNvSpPr txBox="1">
            <a:spLocks noChangeArrowheads="1"/>
          </p:cNvSpPr>
          <p:nvPr/>
        </p:nvSpPr>
        <p:spPr bwMode="auto">
          <a:xfrm>
            <a:off x="2743200" y="5181600"/>
            <a:ext cx="841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002060"/>
                </a:solidFill>
                <a:latin typeface="Palatino Linotype" pitchFamily="18" charset="0"/>
              </a:rPr>
              <a:t>C +</a:t>
            </a:r>
            <a:r>
              <a:rPr lang="en-US">
                <a:solidFill>
                  <a:srgbClr val="002060"/>
                </a:solidFill>
              </a:rPr>
              <a:t> </a:t>
            </a:r>
          </a:p>
        </p:txBody>
      </p:sp>
      <p:sp>
        <p:nvSpPr>
          <p:cNvPr id="55302" name="Text Box 6"/>
          <p:cNvSpPr txBox="1">
            <a:spLocks noChangeArrowheads="1"/>
          </p:cNvSpPr>
          <p:nvPr/>
        </p:nvSpPr>
        <p:spPr bwMode="auto">
          <a:xfrm>
            <a:off x="3581400" y="5181600"/>
            <a:ext cx="6889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002060"/>
                </a:solidFill>
                <a:latin typeface="Palatino Linotype" pitchFamily="18" charset="0"/>
              </a:rPr>
              <a:t>I +</a:t>
            </a:r>
            <a:r>
              <a:rPr lang="en-US">
                <a:solidFill>
                  <a:srgbClr val="002060"/>
                </a:solidFill>
              </a:rPr>
              <a:t> </a:t>
            </a:r>
          </a:p>
        </p:txBody>
      </p:sp>
      <p:sp>
        <p:nvSpPr>
          <p:cNvPr id="55303" name="Text Box 7"/>
          <p:cNvSpPr txBox="1">
            <a:spLocks noChangeArrowheads="1"/>
          </p:cNvSpPr>
          <p:nvPr/>
        </p:nvSpPr>
        <p:spPr bwMode="auto">
          <a:xfrm>
            <a:off x="4343400" y="5181600"/>
            <a:ext cx="8556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002060"/>
                </a:solidFill>
                <a:latin typeface="Palatino Linotype" pitchFamily="18" charset="0"/>
              </a:rPr>
              <a:t>G +</a:t>
            </a:r>
            <a:r>
              <a:rPr lang="en-US">
                <a:solidFill>
                  <a:srgbClr val="002060"/>
                </a:solidFill>
                <a:latin typeface="Palatino Linotype" pitchFamily="18" charset="0"/>
              </a:rPr>
              <a:t> </a:t>
            </a:r>
          </a:p>
        </p:txBody>
      </p:sp>
      <p:sp>
        <p:nvSpPr>
          <p:cNvPr id="55304" name="Text Box 8"/>
          <p:cNvSpPr txBox="1">
            <a:spLocks noChangeArrowheads="1"/>
          </p:cNvSpPr>
          <p:nvPr/>
        </p:nvSpPr>
        <p:spPr bwMode="auto">
          <a:xfrm>
            <a:off x="5181600" y="5181600"/>
            <a:ext cx="1516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002060"/>
                </a:solidFill>
                <a:latin typeface="Palatino Linotype" pitchFamily="18" charset="0"/>
              </a:rPr>
              <a:t>(X – M)</a:t>
            </a:r>
          </a:p>
        </p:txBody>
      </p:sp>
      <p:sp>
        <p:nvSpPr>
          <p:cNvPr id="14345" name="Text Box 10"/>
          <p:cNvSpPr txBox="1">
            <a:spLocks noChangeArrowheads="1"/>
          </p:cNvSpPr>
          <p:nvPr/>
        </p:nvSpPr>
        <p:spPr bwMode="auto">
          <a:xfrm>
            <a:off x="1295400" y="5181600"/>
            <a:ext cx="1358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a:solidFill>
                  <a:srgbClr val="002060"/>
                </a:solidFill>
                <a:latin typeface="Palatino Linotype" pitchFamily="18" charset="0"/>
              </a:rPr>
              <a:t>GDP =</a:t>
            </a:r>
          </a:p>
        </p:txBody>
      </p:sp>
      <p:sp>
        <p:nvSpPr>
          <p:cNvPr id="12" name="Rounded Rectangle 11">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13"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2000"/>
                                        <p:tgtEl>
                                          <p:spTgt spid="552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301"/>
                                        </p:tgtEl>
                                        <p:attrNameLst>
                                          <p:attrName>style.visibility</p:attrName>
                                        </p:attrNameLst>
                                      </p:cBhvr>
                                      <p:to>
                                        <p:strVal val="visible"/>
                                      </p:to>
                                    </p:set>
                                    <p:animEffect transition="in" filter="fade">
                                      <p:cBhvr>
                                        <p:cTn id="10" dur="2000"/>
                                        <p:tgtEl>
                                          <p:spTgt spid="5530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55299">
                                            <p:txEl>
                                              <p:pRg st="1" end="1"/>
                                            </p:txEl>
                                          </p:spTgt>
                                        </p:tgtEl>
                                        <p:attrNameLst>
                                          <p:attrName>style.visibility</p:attrName>
                                        </p:attrNameLst>
                                      </p:cBhvr>
                                      <p:to>
                                        <p:strVal val="visible"/>
                                      </p:to>
                                    </p:set>
                                    <p:animEffect transition="in" filter="fade">
                                      <p:cBhvr>
                                        <p:cTn id="15" dur="2000"/>
                                        <p:tgtEl>
                                          <p:spTgt spid="5529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5302"/>
                                        </p:tgtEl>
                                        <p:attrNameLst>
                                          <p:attrName>style.visibility</p:attrName>
                                        </p:attrNameLst>
                                      </p:cBhvr>
                                      <p:to>
                                        <p:strVal val="visible"/>
                                      </p:to>
                                    </p:set>
                                    <p:animEffect transition="in" filter="fade">
                                      <p:cBhvr>
                                        <p:cTn id="18" dur="2000"/>
                                        <p:tgtEl>
                                          <p:spTgt spid="5530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55299">
                                            <p:txEl>
                                              <p:pRg st="2" end="2"/>
                                            </p:txEl>
                                          </p:spTgt>
                                        </p:tgtEl>
                                        <p:attrNameLst>
                                          <p:attrName>style.visibility</p:attrName>
                                        </p:attrNameLst>
                                      </p:cBhvr>
                                      <p:to>
                                        <p:strVal val="visible"/>
                                      </p:to>
                                    </p:set>
                                    <p:animEffect transition="in" filter="fade">
                                      <p:cBhvr>
                                        <p:cTn id="23" dur="2000"/>
                                        <p:tgtEl>
                                          <p:spTgt spid="55299">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5303"/>
                                        </p:tgtEl>
                                        <p:attrNameLst>
                                          <p:attrName>style.visibility</p:attrName>
                                        </p:attrNameLst>
                                      </p:cBhvr>
                                      <p:to>
                                        <p:strVal val="visible"/>
                                      </p:to>
                                    </p:set>
                                    <p:animEffect transition="in" filter="fade">
                                      <p:cBhvr>
                                        <p:cTn id="26" dur="2000"/>
                                        <p:tgtEl>
                                          <p:spTgt spid="5530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55299">
                                            <p:txEl>
                                              <p:pRg st="3" end="3"/>
                                            </p:txEl>
                                          </p:spTgt>
                                        </p:tgtEl>
                                        <p:attrNameLst>
                                          <p:attrName>style.visibility</p:attrName>
                                        </p:attrNameLst>
                                      </p:cBhvr>
                                      <p:to>
                                        <p:strVal val="visible"/>
                                      </p:to>
                                    </p:set>
                                    <p:animEffect transition="in" filter="fade">
                                      <p:cBhvr>
                                        <p:cTn id="31" dur="2000"/>
                                        <p:tgtEl>
                                          <p:spTgt spid="55299">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5304"/>
                                        </p:tgtEl>
                                        <p:attrNameLst>
                                          <p:attrName>style.visibility</p:attrName>
                                        </p:attrNameLst>
                                      </p:cBhvr>
                                      <p:to>
                                        <p:strVal val="visible"/>
                                      </p:to>
                                    </p:set>
                                    <p:animEffect transition="in" filter="fade">
                                      <p:cBhvr>
                                        <p:cTn id="34" dur="2000"/>
                                        <p:tgtEl>
                                          <p:spTgt spid="5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P spid="55302" grpId="0"/>
      <p:bldP spid="55303" grpId="0"/>
      <p:bldP spid="5530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762000" y="2133600"/>
            <a:ext cx="7620000" cy="2895600"/>
          </a:xfrm>
        </p:spPr>
        <p:txBody>
          <a:bodyPr/>
          <a:lstStyle/>
          <a:p>
            <a:pPr>
              <a:buFont typeface="Wingdings" pitchFamily="2" charset="2"/>
              <a:buNone/>
            </a:pPr>
            <a:r>
              <a:rPr lang="en-US" sz="3600" smtClean="0"/>
              <a:t>The sum of household spending on:</a:t>
            </a:r>
          </a:p>
          <a:p>
            <a:pPr>
              <a:buFont typeface="Wingdings" pitchFamily="2" charset="2"/>
              <a:buChar char="Ø"/>
            </a:pPr>
            <a:r>
              <a:rPr lang="en-US" sz="3600" smtClean="0"/>
              <a:t>Durable goods </a:t>
            </a:r>
          </a:p>
          <a:p>
            <a:pPr>
              <a:buFont typeface="Wingdings" pitchFamily="2" charset="2"/>
              <a:buChar char="Ø"/>
            </a:pPr>
            <a:r>
              <a:rPr lang="en-US" sz="3600" smtClean="0"/>
              <a:t>Nondurable goods</a:t>
            </a:r>
          </a:p>
          <a:p>
            <a:pPr>
              <a:buFont typeface="Wingdings" pitchFamily="2" charset="2"/>
              <a:buChar char="Ø"/>
            </a:pPr>
            <a:r>
              <a:rPr lang="en-US" sz="3600" smtClean="0"/>
              <a:t>Services</a:t>
            </a:r>
          </a:p>
        </p:txBody>
      </p:sp>
      <p:sp>
        <p:nvSpPr>
          <p:cNvPr id="15362" name="Rectangle 2"/>
          <p:cNvSpPr>
            <a:spLocks noGrp="1" noChangeArrowheads="1"/>
          </p:cNvSpPr>
          <p:nvPr>
            <p:ph type="title"/>
          </p:nvPr>
        </p:nvSpPr>
        <p:spPr>
          <a:ln/>
        </p:spPr>
        <p:txBody>
          <a:bodyPr/>
          <a:lstStyle/>
          <a:p>
            <a:r>
              <a:rPr lang="en-US" smtClean="0"/>
              <a:t>Consumption</a:t>
            </a:r>
          </a:p>
        </p:txBody>
      </p:sp>
      <p:sp>
        <p:nvSpPr>
          <p:cNvPr id="6" name="Rounded Rectangle 5">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Effect transition="in" filter="fade">
                                      <p:cBhvr>
                                        <p:cTn id="7" dur="2000"/>
                                        <p:tgtEl>
                                          <p:spTgt spid="573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7347">
                                            <p:txEl>
                                              <p:pRg st="2" end="2"/>
                                            </p:txEl>
                                          </p:spTgt>
                                        </p:tgtEl>
                                        <p:attrNameLst>
                                          <p:attrName>style.visibility</p:attrName>
                                        </p:attrNameLst>
                                      </p:cBhvr>
                                      <p:to>
                                        <p:strVal val="visible"/>
                                      </p:to>
                                    </p:set>
                                    <p:animEffect transition="in" filter="fade">
                                      <p:cBhvr>
                                        <p:cTn id="12" dur="2000"/>
                                        <p:tgtEl>
                                          <p:spTgt spid="573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animEffect transition="in" filter="fade">
                                      <p:cBhvr>
                                        <p:cTn id="17" dur="2000"/>
                                        <p:tgtEl>
                                          <p:spTgt spid="573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1524000"/>
            <a:ext cx="8229600" cy="4525963"/>
          </a:xfrm>
        </p:spPr>
        <p:txBody>
          <a:bodyPr/>
          <a:lstStyle/>
          <a:p>
            <a:pPr>
              <a:buFont typeface="Wingdings" pitchFamily="2" charset="2"/>
              <a:buNone/>
            </a:pPr>
            <a:r>
              <a:rPr lang="en-US" dirty="0" smtClean="0"/>
              <a:t>   Durable goods are goods that are expected to last for more than three years, such as refrigerators, ovens, or cars.</a:t>
            </a:r>
          </a:p>
          <a:p>
            <a:pPr>
              <a:buFont typeface="Wingdings" pitchFamily="2" charset="2"/>
              <a:buNone/>
            </a:pPr>
            <a:endParaRPr lang="en-US" dirty="0" smtClean="0"/>
          </a:p>
        </p:txBody>
      </p:sp>
      <p:sp>
        <p:nvSpPr>
          <p:cNvPr id="16386" name="Rectangle 2"/>
          <p:cNvSpPr>
            <a:spLocks noGrp="1" noChangeArrowheads="1"/>
          </p:cNvSpPr>
          <p:nvPr>
            <p:ph type="title"/>
          </p:nvPr>
        </p:nvSpPr>
        <p:spPr>
          <a:ln/>
        </p:spPr>
        <p:txBody>
          <a:bodyPr/>
          <a:lstStyle/>
          <a:p>
            <a:r>
              <a:rPr lang="en-US" smtClean="0"/>
              <a:t>Durable Goods</a:t>
            </a:r>
          </a:p>
        </p:txBody>
      </p:sp>
      <p:pic>
        <p:nvPicPr>
          <p:cNvPr id="16388" name="Picture 4" descr="MPj041406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3276600"/>
            <a:ext cx="2971800" cy="29718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152400" y="1447800"/>
            <a:ext cx="8229600" cy="4525963"/>
          </a:xfrm>
        </p:spPr>
        <p:txBody>
          <a:bodyPr/>
          <a:lstStyle/>
          <a:p>
            <a:pPr>
              <a:buFont typeface="Wingdings" pitchFamily="2" charset="2"/>
              <a:buNone/>
            </a:pPr>
            <a:r>
              <a:rPr lang="en-US" dirty="0" smtClean="0"/>
              <a:t>   Nondurable goods are goods that are not expected to last for more than three years, such as food.</a:t>
            </a:r>
          </a:p>
          <a:p>
            <a:pPr>
              <a:buFont typeface="Wingdings" pitchFamily="2" charset="2"/>
              <a:buNone/>
            </a:pPr>
            <a:endParaRPr lang="en-US" dirty="0" smtClean="0"/>
          </a:p>
        </p:txBody>
      </p:sp>
      <p:sp>
        <p:nvSpPr>
          <p:cNvPr id="17410" name="Rectangle 2"/>
          <p:cNvSpPr>
            <a:spLocks noGrp="1" noChangeArrowheads="1"/>
          </p:cNvSpPr>
          <p:nvPr>
            <p:ph type="title"/>
          </p:nvPr>
        </p:nvSpPr>
        <p:spPr>
          <a:ln/>
        </p:spPr>
        <p:txBody>
          <a:bodyPr/>
          <a:lstStyle/>
          <a:p>
            <a:r>
              <a:rPr lang="en-US" smtClean="0"/>
              <a:t>Nondurable Goods</a:t>
            </a:r>
          </a:p>
        </p:txBody>
      </p:sp>
      <p:pic>
        <p:nvPicPr>
          <p:cNvPr id="17412" name="Picture 4" descr="MPj041170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971800"/>
            <a:ext cx="4343400" cy="309403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228600" y="1524000"/>
            <a:ext cx="8229600" cy="4525963"/>
          </a:xfrm>
        </p:spPr>
        <p:txBody>
          <a:bodyPr/>
          <a:lstStyle/>
          <a:p>
            <a:pPr>
              <a:buFont typeface="Wingdings" pitchFamily="2" charset="2"/>
              <a:buNone/>
            </a:pPr>
            <a:r>
              <a:rPr lang="en-US" dirty="0" smtClean="0"/>
              <a:t>   Services are intangible items such as lawn care, car repair, and entertainment.</a:t>
            </a:r>
          </a:p>
          <a:p>
            <a:pPr>
              <a:buFont typeface="Wingdings" pitchFamily="2" charset="2"/>
              <a:buNone/>
            </a:pPr>
            <a:endParaRPr lang="en-US" dirty="0" smtClean="0"/>
          </a:p>
        </p:txBody>
      </p:sp>
      <p:sp>
        <p:nvSpPr>
          <p:cNvPr id="18434" name="Rectangle 2"/>
          <p:cNvSpPr>
            <a:spLocks noGrp="1" noChangeArrowheads="1"/>
          </p:cNvSpPr>
          <p:nvPr>
            <p:ph type="title"/>
          </p:nvPr>
        </p:nvSpPr>
        <p:spPr>
          <a:ln/>
        </p:spPr>
        <p:txBody>
          <a:bodyPr/>
          <a:lstStyle/>
          <a:p>
            <a:r>
              <a:rPr lang="en-US" smtClean="0"/>
              <a:t>Services</a:t>
            </a:r>
          </a:p>
        </p:txBody>
      </p:sp>
      <p:pic>
        <p:nvPicPr>
          <p:cNvPr id="18436" name="Picture 5" descr="MPj04024500000[1]"/>
          <p:cNvPicPr>
            <a:picLocks noChangeAspect="1" noChangeArrowheads="1"/>
          </p:cNvPicPr>
          <p:nvPr/>
        </p:nvPicPr>
        <p:blipFill>
          <a:blip r:embed="rId3" cstate="print">
            <a:extLst>
              <a:ext uri="{28A0092B-C50C-407E-A947-70E740481C1C}">
                <a14:useLocalDpi xmlns:a14="http://schemas.microsoft.com/office/drawing/2010/main" val="0"/>
              </a:ext>
            </a:extLst>
          </a:blip>
          <a:srcRect t="9259"/>
          <a:stretch>
            <a:fillRect/>
          </a:stretch>
        </p:blipFill>
        <p:spPr bwMode="auto">
          <a:xfrm>
            <a:off x="3276600" y="2743200"/>
            <a:ext cx="2408238" cy="32766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533400" y="1600200"/>
            <a:ext cx="8229600" cy="4724400"/>
          </a:xfrm>
        </p:spPr>
        <p:txBody>
          <a:bodyPr>
            <a:normAutofit lnSpcReduction="10000"/>
          </a:bodyPr>
          <a:lstStyle/>
          <a:p>
            <a:pPr>
              <a:buFont typeface="Wingdings" pitchFamily="2" charset="2"/>
              <a:buNone/>
              <a:defRPr/>
            </a:pPr>
            <a:r>
              <a:rPr lang="en-US" sz="3400" dirty="0" smtClean="0"/>
              <a:t>The sum of all purchases of:</a:t>
            </a:r>
          </a:p>
          <a:p>
            <a:pPr>
              <a:buFont typeface="Wingdings" pitchFamily="2" charset="2"/>
              <a:buChar char="Ø"/>
              <a:defRPr/>
            </a:pPr>
            <a:r>
              <a:rPr lang="en-US" sz="3400" dirty="0" smtClean="0"/>
              <a:t>Fixed Investment -Newly produced capital goods - Business purchases of capital goods, such as machinery and factories</a:t>
            </a:r>
          </a:p>
          <a:p>
            <a:pPr>
              <a:buFont typeface="Wingdings" pitchFamily="2" charset="2"/>
              <a:buChar char="Ø"/>
              <a:defRPr/>
            </a:pPr>
            <a:r>
              <a:rPr lang="en-US" sz="3400" dirty="0" smtClean="0"/>
              <a:t>Inventory Investment -Changes in business inventories (stock of unsold goods).</a:t>
            </a:r>
          </a:p>
          <a:p>
            <a:pPr>
              <a:buFont typeface="Wingdings" pitchFamily="2" charset="2"/>
              <a:buChar char="Ø"/>
              <a:defRPr/>
            </a:pPr>
            <a:r>
              <a:rPr lang="en-US" sz="3400" dirty="0" smtClean="0"/>
              <a:t>Purchases of new residential housing</a:t>
            </a:r>
          </a:p>
        </p:txBody>
      </p:sp>
      <p:sp>
        <p:nvSpPr>
          <p:cNvPr id="19458" name="Rectangle 2"/>
          <p:cNvSpPr>
            <a:spLocks noGrp="1" noChangeArrowheads="1"/>
          </p:cNvSpPr>
          <p:nvPr>
            <p:ph type="title"/>
          </p:nvPr>
        </p:nvSpPr>
        <p:spPr>
          <a:ln/>
        </p:spPr>
        <p:txBody>
          <a:bodyPr/>
          <a:lstStyle/>
          <a:p>
            <a:r>
              <a:rPr lang="en-US" smtClean="0"/>
              <a:t>Investment</a:t>
            </a:r>
          </a:p>
        </p:txBody>
      </p:sp>
      <p:sp>
        <p:nvSpPr>
          <p:cNvPr id="6" name="Rounded Rectangle 5">
            <a:hlinkClick r:id="rId3" action="ppaction://hlinksldjump"/>
          </p:cNvPr>
          <p:cNvSpPr/>
          <p:nvPr/>
        </p:nvSpPr>
        <p:spPr bwMode="auto">
          <a:xfrm>
            <a:off x="7924800" y="62484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5539">
                                            <p:txEl>
                                              <p:pRg st="1" end="1"/>
                                            </p:txEl>
                                          </p:spTgt>
                                        </p:tgtEl>
                                        <p:attrNameLst>
                                          <p:attrName>style.visibility</p:attrName>
                                        </p:attrNameLst>
                                      </p:cBhvr>
                                      <p:to>
                                        <p:strVal val="visible"/>
                                      </p:to>
                                    </p:set>
                                    <p:animEffect transition="in" filter="fade">
                                      <p:cBhvr>
                                        <p:cTn id="7" dur="2000"/>
                                        <p:tgtEl>
                                          <p:spTgt spid="655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5539">
                                            <p:txEl>
                                              <p:pRg st="2" end="2"/>
                                            </p:txEl>
                                          </p:spTgt>
                                        </p:tgtEl>
                                        <p:attrNameLst>
                                          <p:attrName>style.visibility</p:attrName>
                                        </p:attrNameLst>
                                      </p:cBhvr>
                                      <p:to>
                                        <p:strVal val="visible"/>
                                      </p:to>
                                    </p:set>
                                    <p:animEffect transition="in" filter="fade">
                                      <p:cBhvr>
                                        <p:cTn id="12" dur="2000"/>
                                        <p:tgtEl>
                                          <p:spTgt spid="655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5539">
                                            <p:txEl>
                                              <p:pRg st="3" end="3"/>
                                            </p:txEl>
                                          </p:spTgt>
                                        </p:tgtEl>
                                        <p:attrNameLst>
                                          <p:attrName>style.visibility</p:attrName>
                                        </p:attrNameLst>
                                      </p:cBhvr>
                                      <p:to>
                                        <p:strVal val="visible"/>
                                      </p:to>
                                    </p:set>
                                    <p:animEffect transition="in" filter="fade">
                                      <p:cBhvr>
                                        <p:cTn id="17" dur="2000"/>
                                        <p:tgtEl>
                                          <p:spTgt spid="655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p:txBody>
          <a:bodyPr/>
          <a:lstStyle/>
          <a:p>
            <a:pPr>
              <a:buFont typeface="Wingdings" pitchFamily="2" charset="2"/>
              <a:buNone/>
            </a:pPr>
            <a:r>
              <a:rPr lang="en-US" sz="2800" u="sng" smtClean="0"/>
              <a:t>Includes:</a:t>
            </a:r>
          </a:p>
          <a:p>
            <a:pPr>
              <a:buFont typeface="Wingdings" pitchFamily="2" charset="2"/>
              <a:buNone/>
            </a:pPr>
            <a:r>
              <a:rPr lang="en-US" sz="2800" smtClean="0"/>
              <a:t>   Federal, state, and local government purchases of goods and services and gross investment in highways, bridges, and so on.</a:t>
            </a:r>
          </a:p>
          <a:p>
            <a:pPr>
              <a:buFont typeface="Wingdings" pitchFamily="2" charset="2"/>
              <a:buNone/>
            </a:pPr>
            <a:r>
              <a:rPr lang="en-US" sz="2800" u="sng" smtClean="0"/>
              <a:t>Excludes:</a:t>
            </a:r>
          </a:p>
          <a:p>
            <a:pPr>
              <a:buFont typeface="Wingdings" pitchFamily="2" charset="2"/>
              <a:buNone/>
            </a:pPr>
            <a:r>
              <a:rPr lang="en-US" sz="2800" smtClean="0"/>
              <a:t>   Government transfer</a:t>
            </a:r>
            <a:r>
              <a:rPr lang="en-US" sz="2800" b="1" smtClean="0"/>
              <a:t> </a:t>
            </a:r>
            <a:r>
              <a:rPr lang="en-US" sz="2800" smtClean="0"/>
              <a:t>payments to persons that are not made in return for goods and services currently supplied.</a:t>
            </a:r>
          </a:p>
          <a:p>
            <a:pPr>
              <a:buFont typeface="Wingdings" pitchFamily="2" charset="2"/>
              <a:buNone/>
            </a:pPr>
            <a:endParaRPr lang="en-US" sz="2800" smtClean="0"/>
          </a:p>
          <a:p>
            <a:pPr>
              <a:buFont typeface="Wingdings" pitchFamily="2" charset="2"/>
              <a:buNone/>
            </a:pPr>
            <a:endParaRPr lang="en-US" sz="2800" smtClean="0"/>
          </a:p>
        </p:txBody>
      </p:sp>
      <p:sp>
        <p:nvSpPr>
          <p:cNvPr id="20482" name="Rectangle 2"/>
          <p:cNvSpPr>
            <a:spLocks noGrp="1" noChangeArrowheads="1"/>
          </p:cNvSpPr>
          <p:nvPr>
            <p:ph type="title"/>
          </p:nvPr>
        </p:nvSpPr>
        <p:spPr>
          <a:ln/>
        </p:spPr>
        <p:txBody>
          <a:bodyPr/>
          <a:lstStyle/>
          <a:p>
            <a:r>
              <a:rPr lang="en-US" smtClean="0"/>
              <a:t>Government Purchases</a:t>
            </a:r>
          </a:p>
        </p:txBody>
      </p:sp>
      <p:sp>
        <p:nvSpPr>
          <p:cNvPr id="6" name="Rounded Rectangle 5">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2000"/>
                                        <p:tgtEl>
                                          <p:spTgt spid="6758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7587">
                                            <p:txEl>
                                              <p:pRg st="2" end="2"/>
                                            </p:txEl>
                                          </p:spTgt>
                                        </p:tgtEl>
                                        <p:attrNameLst>
                                          <p:attrName>style.visibility</p:attrName>
                                        </p:attrNameLst>
                                      </p:cBhvr>
                                      <p:to>
                                        <p:strVal val="visible"/>
                                      </p:to>
                                    </p:set>
                                    <p:animEffect transition="in" filter="fade">
                                      <p:cBhvr>
                                        <p:cTn id="10" dur="2000"/>
                                        <p:tgtEl>
                                          <p:spTgt spid="6758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67587">
                                            <p:txEl>
                                              <p:pRg st="1" end="1"/>
                                            </p:txEl>
                                          </p:spTgt>
                                        </p:tgtEl>
                                        <p:attrNameLst>
                                          <p:attrName>style.visibility</p:attrName>
                                        </p:attrNameLst>
                                      </p:cBhvr>
                                      <p:to>
                                        <p:strVal val="visible"/>
                                      </p:to>
                                    </p:set>
                                    <p:animEffect transition="in" filter="fade">
                                      <p:cBhvr>
                                        <p:cTn id="15" dur="2000"/>
                                        <p:tgtEl>
                                          <p:spTgt spid="67587">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7587">
                                            <p:txEl>
                                              <p:pRg st="3" end="3"/>
                                            </p:txEl>
                                          </p:spTgt>
                                        </p:tgtEl>
                                        <p:attrNameLst>
                                          <p:attrName>style.visibility</p:attrName>
                                        </p:attrNameLst>
                                      </p:cBhvr>
                                      <p:to>
                                        <p:strVal val="visible"/>
                                      </p:to>
                                    </p:set>
                                    <p:animEffect transition="in" filter="fade">
                                      <p:cBhvr>
                                        <p:cTn id="20" dur="2000"/>
                                        <p:tgtEl>
                                          <p:spTgt spid="67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57200" y="1752600"/>
            <a:ext cx="5791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Font typeface="Wingdings" pitchFamily="2" charset="2"/>
              <a:buChar char="Ø"/>
            </a:pPr>
            <a:r>
              <a:rPr lang="en-US" sz="3200" dirty="0">
                <a:solidFill>
                  <a:srgbClr val="002060"/>
                </a:solidFill>
                <a:latin typeface="Palatino Linotype" pitchFamily="18" charset="0"/>
                <a:hlinkClick r:id="rId3" action="ppaction://hlinksldjump"/>
              </a:rPr>
              <a:t>Gross Domestic Product</a:t>
            </a:r>
            <a:endParaRPr lang="en-US" sz="3200" dirty="0">
              <a:solidFill>
                <a:srgbClr val="002060"/>
              </a:solidFill>
              <a:latin typeface="Palatino Linotype" pitchFamily="18" charset="0"/>
            </a:endParaRPr>
          </a:p>
          <a:p>
            <a:pPr marL="742950" lvl="1" indent="-285750">
              <a:spcBef>
                <a:spcPct val="20000"/>
              </a:spcBef>
              <a:buFont typeface="Wingdings" pitchFamily="2" charset="2"/>
              <a:buChar char="Ø"/>
            </a:pPr>
            <a:r>
              <a:rPr lang="en-US" sz="3200" dirty="0">
                <a:solidFill>
                  <a:srgbClr val="002060"/>
                </a:solidFill>
                <a:latin typeface="Palatino Linotype" pitchFamily="18" charset="0"/>
                <a:hlinkClick r:id="rId4" action="ppaction://hlinksldjump"/>
              </a:rPr>
              <a:t>Expenditures</a:t>
            </a:r>
            <a:endParaRPr lang="en-US" sz="3200" dirty="0">
              <a:solidFill>
                <a:srgbClr val="002060"/>
              </a:solidFill>
              <a:latin typeface="Palatino Linotype" pitchFamily="18" charset="0"/>
            </a:endParaRPr>
          </a:p>
          <a:p>
            <a:pPr marL="742950" lvl="1" indent="-285750">
              <a:spcBef>
                <a:spcPct val="20000"/>
              </a:spcBef>
              <a:buFont typeface="Wingdings" pitchFamily="2" charset="2"/>
              <a:buChar char="Ø"/>
            </a:pPr>
            <a:r>
              <a:rPr lang="en-US" sz="3200" dirty="0">
                <a:solidFill>
                  <a:srgbClr val="002060"/>
                </a:solidFill>
                <a:latin typeface="Palatino Linotype" pitchFamily="18" charset="0"/>
                <a:hlinkClick r:id="rId5" action="ppaction://hlinksldjump"/>
              </a:rPr>
              <a:t>Computing GDP</a:t>
            </a:r>
            <a:endParaRPr lang="en-US" sz="3200" dirty="0">
              <a:solidFill>
                <a:srgbClr val="002060"/>
              </a:solidFill>
              <a:latin typeface="Palatino Linotype" pitchFamily="18" charset="0"/>
            </a:endParaRPr>
          </a:p>
          <a:p>
            <a:pPr marL="742950" lvl="1" indent="-285750">
              <a:spcBef>
                <a:spcPct val="20000"/>
              </a:spcBef>
              <a:buFont typeface="Wingdings" pitchFamily="2" charset="2"/>
              <a:buChar char="Ø"/>
            </a:pPr>
            <a:r>
              <a:rPr lang="en-US" sz="3200" dirty="0">
                <a:solidFill>
                  <a:srgbClr val="002060"/>
                </a:solidFill>
                <a:latin typeface="Palatino Linotype" pitchFamily="18" charset="0"/>
                <a:hlinkClick r:id="rId6" action="ppaction://hlinksldjump"/>
              </a:rPr>
              <a:t>Measurements Other Than GDP</a:t>
            </a:r>
            <a:endParaRPr lang="en-US" sz="3200" dirty="0">
              <a:solidFill>
                <a:srgbClr val="002060"/>
              </a:solidFill>
              <a:latin typeface="Palatino Linotype" pitchFamily="18" charset="0"/>
            </a:endParaRPr>
          </a:p>
          <a:p>
            <a:pPr marL="742950" lvl="1" indent="-285750">
              <a:spcBef>
                <a:spcPct val="20000"/>
              </a:spcBef>
              <a:buFont typeface="Wingdings" pitchFamily="2" charset="2"/>
              <a:buChar char="Ø"/>
            </a:pPr>
            <a:r>
              <a:rPr lang="en-US" sz="3200" dirty="0">
                <a:solidFill>
                  <a:srgbClr val="002060"/>
                </a:solidFill>
                <a:latin typeface="Palatino Linotype" pitchFamily="18" charset="0"/>
                <a:hlinkClick r:id="rId7" action="ppaction://hlinksldjump"/>
              </a:rPr>
              <a:t>Real GDP</a:t>
            </a:r>
            <a:endParaRPr lang="en-US" sz="3200" dirty="0">
              <a:solidFill>
                <a:srgbClr val="002060"/>
              </a:solidFill>
              <a:latin typeface="Palatino Linotype" pitchFamily="18" charset="0"/>
            </a:endParaRPr>
          </a:p>
          <a:p>
            <a:pPr marL="742950" lvl="1" indent="-285750">
              <a:spcBef>
                <a:spcPct val="20000"/>
              </a:spcBef>
              <a:buFont typeface="Wingdings" pitchFamily="2" charset="2"/>
              <a:buChar char="Ø"/>
            </a:pPr>
            <a:r>
              <a:rPr lang="en-US" sz="3200" dirty="0">
                <a:solidFill>
                  <a:srgbClr val="002060"/>
                </a:solidFill>
                <a:latin typeface="Palatino Linotype" pitchFamily="18" charset="0"/>
                <a:hlinkClick r:id="rId8" action="ppaction://hlinksldjump"/>
              </a:rPr>
              <a:t>Economic Growth and Business Cycles</a:t>
            </a:r>
            <a:endParaRPr lang="en-US" sz="3200" dirty="0">
              <a:solidFill>
                <a:srgbClr val="002060"/>
              </a:solidFill>
              <a:latin typeface="Palatino Linotype" pitchFamily="18" charset="0"/>
            </a:endParaRPr>
          </a:p>
        </p:txBody>
      </p:sp>
      <p:sp>
        <p:nvSpPr>
          <p:cNvPr id="32771" name="Text Box 3"/>
          <p:cNvSpPr txBox="1">
            <a:spLocks noChangeArrowheads="1"/>
          </p:cNvSpPr>
          <p:nvPr/>
        </p:nvSpPr>
        <p:spPr bwMode="auto">
          <a:xfrm>
            <a:off x="1524000" y="381000"/>
            <a:ext cx="6096000" cy="708025"/>
          </a:xfrm>
          <a:prstGeom prst="rect">
            <a:avLst/>
          </a:prstGeom>
          <a:noFill/>
          <a:ln w="76200" cmpd="tri">
            <a:solidFill>
              <a:schemeClr val="accent4"/>
            </a:solidFill>
            <a:miter lim="800000"/>
            <a:headEnd/>
            <a:tailEnd/>
          </a:ln>
          <a:effectLst/>
        </p:spPr>
        <p:txBody>
          <a:bodyPr>
            <a:spAutoFit/>
          </a:bodyPr>
          <a:lstStyle/>
          <a:p>
            <a:pPr algn="ctr">
              <a:defRPr/>
            </a:pPr>
            <a:r>
              <a:rPr lang="en-US" sz="4000" b="1" dirty="0">
                <a:solidFill>
                  <a:srgbClr val="0070C0"/>
                </a:solidFill>
                <a:latin typeface="Palatino Linotype" pitchFamily="18" charset="0"/>
              </a:rPr>
              <a:t>In This Lecture…..</a:t>
            </a:r>
          </a:p>
        </p:txBody>
      </p:sp>
      <p:sp>
        <p:nvSpPr>
          <p:cNvPr id="3077" name="TextBox 4"/>
          <p:cNvSpPr txBox="1">
            <a:spLocks noChangeArrowheads="1"/>
          </p:cNvSpPr>
          <p:nvPr/>
        </p:nvSpPr>
        <p:spPr bwMode="auto">
          <a:xfrm>
            <a:off x="6096000" y="5486400"/>
            <a:ext cx="2805113" cy="466725"/>
          </a:xfrm>
          <a:prstGeom prst="rect">
            <a:avLst/>
          </a:prstGeom>
          <a:solidFill>
            <a:srgbClr val="FFCC66"/>
          </a:solidFill>
          <a:ln w="9525">
            <a:solidFill>
              <a:schemeClr val="accent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 typeface="Arial" pitchFamily="34" charset="0"/>
              <a:buChar char="•"/>
            </a:pPr>
            <a:r>
              <a:rPr lang="en-US" sz="1200">
                <a:solidFill>
                  <a:srgbClr val="C00000"/>
                </a:solidFill>
              </a:rPr>
              <a:t>To select a topic, click on its link above</a:t>
            </a:r>
          </a:p>
        </p:txBody>
      </p:sp>
      <p:sp>
        <p:nvSpPr>
          <p:cNvPr id="6"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457200" y="1524000"/>
            <a:ext cx="8686800" cy="3048000"/>
          </a:xfrm>
        </p:spPr>
        <p:txBody>
          <a:bodyPr/>
          <a:lstStyle/>
          <a:p>
            <a:pPr>
              <a:buFont typeface="Wingdings" pitchFamily="2" charset="2"/>
              <a:buNone/>
            </a:pPr>
            <a:r>
              <a:rPr lang="en-US" b="1" smtClean="0"/>
              <a:t>Exports</a:t>
            </a:r>
            <a:r>
              <a:rPr lang="en-US" smtClean="0"/>
              <a:t> </a:t>
            </a:r>
            <a:r>
              <a:rPr lang="en-US" b="1" smtClean="0"/>
              <a:t>(X)</a:t>
            </a:r>
            <a:r>
              <a:rPr lang="en-US" smtClean="0"/>
              <a:t> </a:t>
            </a:r>
            <a:r>
              <a:rPr lang="en-US" b="1" smtClean="0"/>
              <a:t>-</a:t>
            </a:r>
            <a:r>
              <a:rPr lang="en-US" smtClean="0"/>
              <a:t> Total foreign spending on domestic (U.S.) goods</a:t>
            </a:r>
          </a:p>
          <a:p>
            <a:pPr>
              <a:buFont typeface="Wingdings" pitchFamily="2" charset="2"/>
              <a:buNone/>
            </a:pPr>
            <a:r>
              <a:rPr lang="en-US" smtClean="0"/>
              <a:t>                               </a:t>
            </a:r>
            <a:r>
              <a:rPr lang="en-US" b="1" smtClean="0"/>
              <a:t>Less</a:t>
            </a:r>
          </a:p>
          <a:p>
            <a:pPr>
              <a:buFont typeface="Wingdings" pitchFamily="2" charset="2"/>
              <a:buNone/>
            </a:pPr>
            <a:r>
              <a:rPr lang="en-US" b="1" smtClean="0"/>
              <a:t>Imports (M) - </a:t>
            </a:r>
            <a:r>
              <a:rPr lang="en-US" smtClean="0"/>
              <a:t>Total domestic (U.S.) spending on foreign goods </a:t>
            </a:r>
          </a:p>
        </p:txBody>
      </p:sp>
      <p:sp>
        <p:nvSpPr>
          <p:cNvPr id="21506" name="Rectangle 2"/>
          <p:cNvSpPr>
            <a:spLocks noGrp="1" noChangeArrowheads="1"/>
          </p:cNvSpPr>
          <p:nvPr>
            <p:ph type="title"/>
          </p:nvPr>
        </p:nvSpPr>
        <p:spPr>
          <a:ln/>
        </p:spPr>
        <p:txBody>
          <a:bodyPr/>
          <a:lstStyle/>
          <a:p>
            <a:r>
              <a:rPr lang="en-US" smtClean="0"/>
              <a:t>Net Exports</a:t>
            </a:r>
          </a:p>
        </p:txBody>
      </p:sp>
      <p:sp>
        <p:nvSpPr>
          <p:cNvPr id="7" name="Rounded Rectangle 6">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Effect transition="in" filter="fade">
                                      <p:cBhvr>
                                        <p:cTn id="7" dur="2000"/>
                                        <p:tgtEl>
                                          <p:spTgt spid="696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xEl>
                                              <p:pRg st="1" end="1"/>
                                            </p:txEl>
                                          </p:spTgt>
                                        </p:tgtEl>
                                        <p:attrNameLst>
                                          <p:attrName>style.visibility</p:attrName>
                                        </p:attrNameLst>
                                      </p:cBhvr>
                                      <p:to>
                                        <p:strVal val="visible"/>
                                      </p:to>
                                    </p:set>
                                    <p:animEffect transition="in" filter="fade">
                                      <p:cBhvr>
                                        <p:cTn id="12" dur="2000"/>
                                        <p:tgtEl>
                                          <p:spTgt spid="6963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animEffect transition="in" filter="fade">
                                      <p:cBhvr>
                                        <p:cTn id="15" dur="2000"/>
                                        <p:tgtEl>
                                          <p:spTgt spid="69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52600"/>
            <a:ext cx="9144000" cy="43434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1" name="Rectangle 7"/>
          <p:cNvSpPr>
            <a:spLocks noChangeArrowheads="1"/>
          </p:cNvSpPr>
          <p:nvPr/>
        </p:nvSpPr>
        <p:spPr bwMode="auto">
          <a:xfrm>
            <a:off x="457200" y="274638"/>
            <a:ext cx="8229600" cy="1143000"/>
          </a:xfrm>
          <a:prstGeom prst="rect">
            <a:avLst/>
          </a:prstGeom>
          <a:solidFill>
            <a:schemeClr val="accent1"/>
          </a:solidFill>
          <a:ln w="76200" cmpd="tri">
            <a:solidFill>
              <a:schemeClr val="accent4"/>
            </a:solidFill>
            <a:miter lim="800000"/>
            <a:headEnd/>
            <a:tailEnd/>
          </a:ln>
        </p:spPr>
        <p:txBody>
          <a:bodyPr anchor="ctr"/>
          <a:lstStyle/>
          <a:p>
            <a:pPr algn="ctr">
              <a:defRPr/>
            </a:pPr>
            <a:r>
              <a:rPr lang="en-US" sz="4400" b="1" dirty="0">
                <a:solidFill>
                  <a:srgbClr val="0070C0"/>
                </a:solidFill>
                <a:latin typeface="Palatino Linotype" pitchFamily="18" charset="0"/>
              </a:rPr>
              <a:t>Expenditure Approach</a:t>
            </a:r>
          </a:p>
        </p:txBody>
      </p:sp>
      <p:sp>
        <p:nvSpPr>
          <p:cNvPr id="6" name="Rounded Rectangle 5">
            <a:hlinkClick r:id="rId4" action="ppaction://hlinksldjump"/>
          </p:cNvPr>
          <p:cNvSpPr/>
          <p:nvPr/>
        </p:nvSpPr>
        <p:spPr bwMode="auto">
          <a:xfrm>
            <a:off x="7848600" y="61722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ln/>
        </p:spPr>
        <p:txBody>
          <a:bodyPr/>
          <a:lstStyle/>
          <a:p>
            <a:r>
              <a:rPr lang="en-US" smtClean="0"/>
              <a:t>GDP 2009</a:t>
            </a:r>
          </a:p>
        </p:txBody>
      </p:sp>
      <p:pic>
        <p:nvPicPr>
          <p:cNvPr id="2355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905000"/>
            <a:ext cx="6867525"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a:hlinkClick r:id="rId4"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defRPr/>
            </a:pPr>
            <a:r>
              <a:rPr lang="en-US" dirty="0" smtClean="0"/>
              <a:t>Are all increases in GDP good for the</a:t>
            </a:r>
            <a:br>
              <a:rPr lang="en-US" dirty="0" smtClean="0"/>
            </a:br>
            <a:r>
              <a:rPr lang="en-US" dirty="0" smtClean="0"/>
              <a:t>economy?</a:t>
            </a:r>
          </a:p>
        </p:txBody>
      </p:sp>
      <p:sp>
        <p:nvSpPr>
          <p:cNvPr id="5" name="Rectangle 4"/>
          <p:cNvSpPr/>
          <p:nvPr/>
        </p:nvSpPr>
        <p:spPr>
          <a:xfrm>
            <a:off x="304800" y="1600200"/>
            <a:ext cx="8686800" cy="4524375"/>
          </a:xfrm>
          <a:prstGeom prst="rect">
            <a:avLst/>
          </a:prstGeom>
        </p:spPr>
        <p:txBody>
          <a:bodyPr>
            <a:spAutoFit/>
          </a:bodyPr>
          <a:lstStyle/>
          <a:p>
            <a:pPr>
              <a:defRPr/>
            </a:pPr>
            <a:r>
              <a:rPr lang="en-US" sz="2400" dirty="0">
                <a:solidFill>
                  <a:srgbClr val="002060"/>
                </a:solidFill>
                <a:latin typeface="+mn-lt"/>
              </a:rPr>
              <a:t>Recall that investment can rise for one of three reasons: </a:t>
            </a:r>
          </a:p>
          <a:p>
            <a:pPr>
              <a:defRPr/>
            </a:pPr>
            <a:r>
              <a:rPr lang="en-US" sz="2400" dirty="0">
                <a:solidFill>
                  <a:srgbClr val="002060"/>
                </a:solidFill>
                <a:latin typeface="+mn-lt"/>
              </a:rPr>
              <a:t>(1) Firms may purchase more newly produced capital goods (firms buy more factories and machinery); </a:t>
            </a:r>
          </a:p>
          <a:p>
            <a:pPr>
              <a:defRPr/>
            </a:pPr>
            <a:r>
              <a:rPr lang="en-US" sz="2400" dirty="0">
                <a:solidFill>
                  <a:srgbClr val="002060"/>
                </a:solidFill>
                <a:latin typeface="+mn-lt"/>
              </a:rPr>
              <a:t>(2) individuals may purchase new residential housing (someone buys a new home); or</a:t>
            </a:r>
          </a:p>
          <a:p>
            <a:pPr>
              <a:defRPr/>
            </a:pPr>
            <a:r>
              <a:rPr lang="en-US" sz="2400" dirty="0">
                <a:solidFill>
                  <a:srgbClr val="002060"/>
                </a:solidFill>
                <a:latin typeface="+mn-lt"/>
              </a:rPr>
              <a:t>(3) firms’ inventory investment rises. </a:t>
            </a:r>
          </a:p>
          <a:p>
            <a:pPr>
              <a:defRPr/>
            </a:pPr>
            <a:r>
              <a:rPr lang="en-US" sz="2400" dirty="0">
                <a:solidFill>
                  <a:srgbClr val="002060"/>
                </a:solidFill>
                <a:latin typeface="+mn-lt"/>
              </a:rPr>
              <a:t>Further, firms’ inventory investment can rise in two ways:</a:t>
            </a:r>
          </a:p>
          <a:p>
            <a:pPr>
              <a:defRPr/>
            </a:pPr>
            <a:r>
              <a:rPr lang="en-US" sz="2400" dirty="0">
                <a:solidFill>
                  <a:srgbClr val="002060"/>
                </a:solidFill>
                <a:latin typeface="+mn-lt"/>
              </a:rPr>
              <a:t>• Planned inventory investment. Firms may deliberately produce more units of a good and add them to inventory.</a:t>
            </a:r>
          </a:p>
          <a:p>
            <a:pPr>
              <a:defRPr/>
            </a:pPr>
            <a:r>
              <a:rPr lang="en-US" sz="2400" dirty="0">
                <a:solidFill>
                  <a:srgbClr val="002060"/>
                </a:solidFill>
                <a:latin typeface="+mn-lt"/>
              </a:rPr>
              <a:t>• Unplanned inventory investment. Consumers don’t buy as many units of output as firms have produced, and unsold units are added to inventory</a:t>
            </a:r>
            <a:r>
              <a:rPr lang="en-US" sz="2000" dirty="0">
                <a:solidFill>
                  <a:srgbClr val="002060"/>
                </a:solidFill>
                <a:latin typeface="+mn-lt"/>
              </a:rPr>
              <a:t>.</a:t>
            </a:r>
          </a:p>
        </p:txBody>
      </p:sp>
      <p:sp>
        <p:nvSpPr>
          <p:cNvPr id="7" name="Rounded Rectangle 6">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pPr>
              <a:buFont typeface="Wingdings" pitchFamily="2" charset="2"/>
              <a:buNone/>
            </a:pPr>
            <a:r>
              <a:rPr lang="en-US" smtClean="0"/>
              <a:t>   BEA is an agency of the U.S. Department of Commerce.  One of its major functions is to assemble the data which is then used to calculate GDP.</a:t>
            </a:r>
          </a:p>
        </p:txBody>
      </p:sp>
      <p:sp>
        <p:nvSpPr>
          <p:cNvPr id="25602" name="Rectangle 2"/>
          <p:cNvSpPr>
            <a:spLocks noGrp="1" noChangeArrowheads="1"/>
          </p:cNvSpPr>
          <p:nvPr>
            <p:ph type="title"/>
          </p:nvPr>
        </p:nvSpPr>
        <p:spPr>
          <a:ln/>
        </p:spPr>
        <p:txBody>
          <a:bodyPr/>
          <a:lstStyle/>
          <a:p>
            <a:r>
              <a:rPr lang="en-US" smtClean="0"/>
              <a:t>Bureau of Economic Analysis</a:t>
            </a:r>
          </a:p>
        </p:txBody>
      </p:sp>
      <p:pic>
        <p:nvPicPr>
          <p:cNvPr id="25604" name="Picture 4" descr="BEA Log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5181600"/>
            <a:ext cx="27432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p:cNvSpPr txBox="1">
            <a:spLocks noChangeArrowheads="1"/>
          </p:cNvSpPr>
          <p:nvPr/>
        </p:nvSpPr>
        <p:spPr bwMode="auto">
          <a:xfrm>
            <a:off x="1447800" y="3886200"/>
            <a:ext cx="5715000" cy="860425"/>
          </a:xfrm>
          <a:prstGeom prst="rect">
            <a:avLst/>
          </a:prstGeom>
          <a:noFill/>
          <a:ln w="38100" cmpd="dbl">
            <a:solidFill>
              <a:schemeClr val="accent5"/>
            </a:solidFill>
            <a:miter lim="800000"/>
            <a:headEnd/>
            <a:tailEnd/>
          </a:ln>
        </p:spPr>
        <p:txBody>
          <a:bodyPr>
            <a:spAutoFit/>
          </a:bodyPr>
          <a:lstStyle/>
          <a:p>
            <a:pPr>
              <a:spcBef>
                <a:spcPct val="50000"/>
              </a:spcBef>
              <a:defRPr/>
            </a:pPr>
            <a:r>
              <a:rPr lang="en-US" sz="2400" dirty="0">
                <a:solidFill>
                  <a:srgbClr val="002060"/>
                </a:solidFill>
                <a:latin typeface="Palatino Linotype" pitchFamily="18" charset="0"/>
              </a:rPr>
              <a:t>To get the latest information on GDP and other economic data, click below</a:t>
            </a:r>
          </a:p>
        </p:txBody>
      </p:sp>
      <p:sp>
        <p:nvSpPr>
          <p:cNvPr id="8" name="Rounded Rectangle 7">
            <a:hlinkClick r:id="rId5"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p:txBody>
          <a:bodyPr/>
          <a:lstStyle/>
          <a:p>
            <a:pPr marL="514350" indent="-514350">
              <a:buFont typeface="Wingdings" pitchFamily="2" charset="2"/>
              <a:buNone/>
              <a:defRPr/>
            </a:pPr>
            <a:r>
              <a:rPr lang="en-US" sz="2800" b="1" dirty="0" smtClean="0"/>
              <a:t>1.	Describe the expenditure approach to computing GDP in a real-world economy.</a:t>
            </a:r>
          </a:p>
          <a:p>
            <a:pPr>
              <a:buFont typeface="Wingdings" pitchFamily="2" charset="2"/>
              <a:buNone/>
              <a:defRPr/>
            </a:pPr>
            <a:r>
              <a:rPr lang="en-US" sz="2000" dirty="0" smtClean="0"/>
              <a:t>	In the expenditure approach, GDP is computed by finding the sum of consumption, investment, government purchases, and net exports. (Net exports are equal to exports minus imports.)</a:t>
            </a:r>
          </a:p>
          <a:p>
            <a:pPr marL="514350" indent="-514350">
              <a:buFont typeface="Wingdings" pitchFamily="2" charset="2"/>
              <a:buNone/>
              <a:defRPr/>
            </a:pPr>
            <a:endParaRPr lang="en-US" sz="3000" dirty="0" smtClean="0"/>
          </a:p>
          <a:p>
            <a:pPr>
              <a:buFont typeface="Wingdings" pitchFamily="2" charset="2"/>
              <a:buNone/>
              <a:defRPr/>
            </a:pPr>
            <a:endParaRPr lang="en-US" sz="3000" dirty="0" smtClean="0"/>
          </a:p>
        </p:txBody>
      </p:sp>
      <p:sp>
        <p:nvSpPr>
          <p:cNvPr id="26626" name="Rectangle 2"/>
          <p:cNvSpPr>
            <a:spLocks noGrp="1" noChangeArrowheads="1"/>
          </p:cNvSpPr>
          <p:nvPr>
            <p:ph type="title"/>
          </p:nvPr>
        </p:nvSpPr>
        <p:spPr>
          <a:ln/>
        </p:spPr>
        <p:txBody>
          <a:bodyPr/>
          <a:lstStyle/>
          <a:p>
            <a:r>
              <a:rPr lang="en-US" smtClean="0"/>
              <a:t>Self-Test</a:t>
            </a:r>
          </a:p>
        </p:txBody>
      </p:sp>
      <p:sp>
        <p:nvSpPr>
          <p:cNvPr id="6" name="Rounded Rectangle 5">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fade">
                                      <p:cBhvr>
                                        <p:cTn id="7" dur="2000"/>
                                        <p:tgtEl>
                                          <p:spTgt spid="104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fade">
                                      <p:cBhvr>
                                        <p:cTn id="12" dur="2000"/>
                                        <p:tgtEl>
                                          <p:spTgt spid="1044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a:xfrm>
            <a:off x="457200" y="1570038"/>
            <a:ext cx="8229600" cy="4525962"/>
          </a:xfrm>
        </p:spPr>
        <p:txBody>
          <a:bodyPr>
            <a:normAutofit/>
          </a:bodyPr>
          <a:lstStyle/>
          <a:p>
            <a:pPr>
              <a:buFont typeface="Wingdings" pitchFamily="2" charset="2"/>
              <a:buNone/>
              <a:defRPr/>
            </a:pPr>
            <a:r>
              <a:rPr lang="en-US" sz="2800" b="1" dirty="0" smtClean="0"/>
              <a:t>2. Will GDP be smaller than the sum of consumption, investment, and government purchases if net exports are negative? Explain your answer.</a:t>
            </a:r>
          </a:p>
          <a:p>
            <a:pPr>
              <a:buFont typeface="Wingdings" pitchFamily="2" charset="2"/>
              <a:buNone/>
              <a:defRPr/>
            </a:pPr>
            <a:r>
              <a:rPr lang="en-US" sz="2000" dirty="0" smtClean="0"/>
              <a:t>	Yes. To illustrate, suppose consumption is $200, investment is $80, and government purchases are $70. The sum of these three spending components of GDP is $350. Now suppose exports are $0 but imports are $100, which means that net exports are $100. Since GDP = </a:t>
            </a:r>
            <a:r>
              <a:rPr lang="en-US" sz="2000" i="1" dirty="0" smtClean="0"/>
              <a:t>C + I + G + (EX - IM),</a:t>
            </a:r>
            <a:r>
              <a:rPr lang="en-US" sz="2000" dirty="0" smtClean="0"/>
              <a:t>it follows that GDP is $250.</a:t>
            </a:r>
          </a:p>
          <a:p>
            <a:pPr>
              <a:buFont typeface="Wingdings" pitchFamily="2" charset="2"/>
              <a:buNone/>
              <a:defRPr/>
            </a:pPr>
            <a:endParaRPr lang="en-US" sz="3000" dirty="0" smtClean="0"/>
          </a:p>
        </p:txBody>
      </p:sp>
      <p:sp>
        <p:nvSpPr>
          <p:cNvPr id="27650" name="Rectangle 2"/>
          <p:cNvSpPr>
            <a:spLocks noGrp="1" noChangeArrowheads="1"/>
          </p:cNvSpPr>
          <p:nvPr>
            <p:ph type="title"/>
          </p:nvPr>
        </p:nvSpPr>
        <p:spPr>
          <a:ln/>
        </p:spPr>
        <p:txBody>
          <a:bodyPr/>
          <a:lstStyle/>
          <a:p>
            <a:r>
              <a:rPr lang="en-US" smtClean="0"/>
              <a:t>Self-Test</a:t>
            </a:r>
          </a:p>
        </p:txBody>
      </p:sp>
      <p:sp>
        <p:nvSpPr>
          <p:cNvPr id="6" name="Rounded Rectangle 5">
            <a:hlinkClick r:id="rId3" action="ppaction://hlinksldjump"/>
          </p:cNvPr>
          <p:cNvSpPr/>
          <p:nvPr/>
        </p:nvSpPr>
        <p:spPr bwMode="auto">
          <a:xfrm>
            <a:off x="7848600" y="6092825"/>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fade">
                                      <p:cBhvr>
                                        <p:cTn id="7" dur="2000"/>
                                        <p:tgtEl>
                                          <p:spTgt spid="104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fade">
                                      <p:cBhvr>
                                        <p:cTn id="12" dur="2000"/>
                                        <p:tgtEl>
                                          <p:spTgt spid="1044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a:xfrm>
            <a:off x="457200" y="1600200"/>
            <a:ext cx="8229600" cy="5029200"/>
          </a:xfrm>
        </p:spPr>
        <p:txBody>
          <a:bodyPr>
            <a:normAutofit/>
          </a:bodyPr>
          <a:lstStyle/>
          <a:p>
            <a:pPr>
              <a:lnSpc>
                <a:spcPct val="80000"/>
              </a:lnSpc>
              <a:buFont typeface="Wingdings" pitchFamily="2" charset="2"/>
              <a:buNone/>
            </a:pPr>
            <a:r>
              <a:rPr lang="en-US" sz="2800" b="1" dirty="0" smtClean="0"/>
              <a:t>3. If GDP is $400 billion and the country’s population is 100 million, does it follow that each individual in the country has $40,000 worth of goods and services? </a:t>
            </a:r>
          </a:p>
          <a:p>
            <a:pPr>
              <a:lnSpc>
                <a:spcPct val="80000"/>
              </a:lnSpc>
              <a:buFont typeface="Wingdings" pitchFamily="2" charset="2"/>
              <a:buNone/>
            </a:pPr>
            <a:r>
              <a:rPr lang="en-US" sz="2400" dirty="0" smtClean="0"/>
              <a:t>	</a:t>
            </a:r>
            <a:r>
              <a:rPr lang="en-US" sz="2000" dirty="0" smtClean="0"/>
              <a:t>No. Each individual would have $40,000 worth of goods and services only if the entire GDP were equally distributed across the country. There is no indication that this is the case. The $40,000 (per capita GDP) says that the “average” person in the country has access to $40,000 worth of goods and services, but in reality, there may not be any “average” person. For example, if Smith earns $10,000 and Jones earns $20,000, then the average person earns $15,000. But neither Smith nor Jones earns $15,000, so neither is average.</a:t>
            </a:r>
          </a:p>
          <a:p>
            <a:pPr>
              <a:lnSpc>
                <a:spcPct val="80000"/>
              </a:lnSpc>
              <a:buFont typeface="Wingdings" pitchFamily="2" charset="2"/>
              <a:buNone/>
            </a:pPr>
            <a:endParaRPr lang="en-US" sz="2400" b="1" dirty="0" smtClean="0"/>
          </a:p>
          <a:p>
            <a:pPr>
              <a:lnSpc>
                <a:spcPct val="80000"/>
              </a:lnSpc>
              <a:buFont typeface="Wingdings" pitchFamily="2" charset="2"/>
              <a:buNone/>
            </a:pPr>
            <a:endParaRPr lang="en-US" sz="2400" b="1" dirty="0" smtClean="0"/>
          </a:p>
          <a:p>
            <a:pPr>
              <a:lnSpc>
                <a:spcPct val="80000"/>
              </a:lnSpc>
              <a:buFont typeface="Wingdings" pitchFamily="2" charset="2"/>
              <a:buNone/>
            </a:pPr>
            <a:endParaRPr lang="en-US" sz="2800" dirty="0" smtClean="0"/>
          </a:p>
        </p:txBody>
      </p:sp>
      <p:sp>
        <p:nvSpPr>
          <p:cNvPr id="28674" name="Rectangle 2"/>
          <p:cNvSpPr>
            <a:spLocks noGrp="1" noChangeArrowheads="1"/>
          </p:cNvSpPr>
          <p:nvPr>
            <p:ph type="title"/>
          </p:nvPr>
        </p:nvSpPr>
        <p:spPr>
          <a:ln/>
        </p:spPr>
        <p:txBody>
          <a:bodyPr/>
          <a:lstStyle/>
          <a:p>
            <a:r>
              <a:rPr lang="en-US" smtClean="0"/>
              <a:t>Self-Test</a:t>
            </a:r>
          </a:p>
        </p:txBody>
      </p:sp>
      <p:sp>
        <p:nvSpPr>
          <p:cNvPr id="6" name="Rounded Rectangle 5">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fade">
                                      <p:cBhvr>
                                        <p:cTn id="7" dur="2000"/>
                                        <p:tgtEl>
                                          <p:spTgt spid="104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fade">
                                      <p:cBhvr>
                                        <p:cTn id="12" dur="2000"/>
                                        <p:tgtEl>
                                          <p:spTgt spid="1044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p:txBody>
          <a:bodyPr/>
          <a:lstStyle/>
          <a:p>
            <a:pPr marL="457200" indent="-457200">
              <a:lnSpc>
                <a:spcPct val="80000"/>
              </a:lnSpc>
              <a:buFontTx/>
              <a:buAutoNum type="arabicPeriod"/>
            </a:pPr>
            <a:r>
              <a:rPr lang="en-US" sz="2400" smtClean="0"/>
              <a:t>Purchases (expenditures) made in product markets flow to business firms.</a:t>
            </a:r>
          </a:p>
          <a:p>
            <a:pPr marL="457200" indent="-457200">
              <a:lnSpc>
                <a:spcPct val="80000"/>
              </a:lnSpc>
              <a:buFontTx/>
              <a:buAutoNum type="arabicPeriod"/>
            </a:pPr>
            <a:r>
              <a:rPr lang="en-US" sz="2400" smtClean="0"/>
              <a:t>Business firms then use these monies to buy resources in resource markets.</a:t>
            </a:r>
          </a:p>
          <a:p>
            <a:pPr marL="457200" indent="-457200">
              <a:lnSpc>
                <a:spcPct val="80000"/>
              </a:lnSpc>
              <a:buFontTx/>
              <a:buAutoNum type="arabicPeriod"/>
            </a:pPr>
            <a:r>
              <a:rPr lang="en-US" sz="2400" smtClean="0"/>
              <a:t>These monies flow to the owners (suppliers) of land, labor, capital, and entrepreneurship.</a:t>
            </a:r>
          </a:p>
          <a:p>
            <a:pPr marL="457200" indent="-457200">
              <a:lnSpc>
                <a:spcPct val="80000"/>
              </a:lnSpc>
              <a:buFontTx/>
              <a:buAutoNum type="arabicPeriod"/>
            </a:pPr>
            <a:r>
              <a:rPr lang="en-US" sz="2400" smtClean="0"/>
              <a:t>The sum of these resource payments is total income, which flows to households. In this simple economy total purchases (expenditures) equal total income.</a:t>
            </a:r>
          </a:p>
          <a:p>
            <a:pPr marL="457200" indent="-457200">
              <a:lnSpc>
                <a:spcPct val="80000"/>
              </a:lnSpc>
              <a:buFontTx/>
              <a:buAutoNum type="arabicPeriod"/>
            </a:pPr>
            <a:r>
              <a:rPr lang="en-US" sz="2400" smtClean="0"/>
              <a:t>Because total purchases (expenditures) equal GDP and total purchases equal total income, it follows that GDP equals total income.</a:t>
            </a:r>
          </a:p>
          <a:p>
            <a:pPr marL="457200" indent="-457200">
              <a:lnSpc>
                <a:spcPct val="80000"/>
              </a:lnSpc>
              <a:buFont typeface="Wingdings" pitchFamily="2" charset="2"/>
              <a:buNone/>
            </a:pPr>
            <a:endParaRPr lang="en-US" sz="2400" smtClean="0"/>
          </a:p>
        </p:txBody>
      </p:sp>
      <p:sp>
        <p:nvSpPr>
          <p:cNvPr id="29698" name="Rectangle 2"/>
          <p:cNvSpPr>
            <a:spLocks noGrp="1" noChangeArrowheads="1"/>
          </p:cNvSpPr>
          <p:nvPr>
            <p:ph type="title"/>
          </p:nvPr>
        </p:nvSpPr>
        <p:spPr>
          <a:ln/>
        </p:spPr>
        <p:txBody>
          <a:bodyPr/>
          <a:lstStyle/>
          <a:p>
            <a:r>
              <a:rPr lang="en-US" smtClean="0"/>
              <a:t>GDP – Income Approach</a:t>
            </a:r>
          </a:p>
        </p:txBody>
      </p:sp>
      <p:sp>
        <p:nvSpPr>
          <p:cNvPr id="6" name="Rounded Rectangle 5">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fade">
                                      <p:cBhvr>
                                        <p:cTn id="7" dur="20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fade">
                                      <p:cBhvr>
                                        <p:cTn id="12" dur="2000"/>
                                        <p:tgtEl>
                                          <p:spTgt spid="778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Effect transition="in" filter="fade">
                                      <p:cBhvr>
                                        <p:cTn id="17" dur="2000"/>
                                        <p:tgtEl>
                                          <p:spTgt spid="778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7827">
                                            <p:txEl>
                                              <p:pRg st="3" end="3"/>
                                            </p:txEl>
                                          </p:spTgt>
                                        </p:tgtEl>
                                        <p:attrNameLst>
                                          <p:attrName>style.visibility</p:attrName>
                                        </p:attrNameLst>
                                      </p:cBhvr>
                                      <p:to>
                                        <p:strVal val="visible"/>
                                      </p:to>
                                    </p:set>
                                    <p:animEffect transition="in" filter="fade">
                                      <p:cBhvr>
                                        <p:cTn id="22" dur="2000"/>
                                        <p:tgtEl>
                                          <p:spTgt spid="778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7827">
                                            <p:txEl>
                                              <p:pRg st="4" end="4"/>
                                            </p:txEl>
                                          </p:spTgt>
                                        </p:tgtEl>
                                        <p:attrNameLst>
                                          <p:attrName>style.visibility</p:attrName>
                                        </p:attrNameLst>
                                      </p:cBhvr>
                                      <p:to>
                                        <p:strVal val="visible"/>
                                      </p:to>
                                    </p:set>
                                    <p:animEffect transition="in" filter="fade">
                                      <p:cBhvr>
                                        <p:cTn id="27" dur="2000"/>
                                        <p:tgtEl>
                                          <p:spTgt spid="778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10406"/>
          <a:stretch>
            <a:fillRect/>
          </a:stretch>
        </p:blipFill>
        <p:spPr>
          <a:xfrm>
            <a:off x="1676400" y="152400"/>
            <a:ext cx="5435600" cy="5486400"/>
          </a:xfrm>
          <a:ln w="3175">
            <a:solidFill>
              <a:schemeClr val="tx1">
                <a:alpha val="49019"/>
              </a:schemeClr>
            </a:solidFill>
            <a:miter lim="800000"/>
            <a:headEnd/>
            <a:tailEnd/>
          </a:ln>
        </p:spPr>
      </p:pic>
      <p:sp>
        <p:nvSpPr>
          <p:cNvPr id="5" name="Rounded Rectangle 4">
            <a:hlinkClick r:id="rId4"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6"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57200" y="1981200"/>
            <a:ext cx="4191000" cy="3200400"/>
          </a:xfrm>
        </p:spPr>
        <p:txBody>
          <a:bodyPr/>
          <a:lstStyle/>
          <a:p>
            <a:pPr>
              <a:buFont typeface="Wingdings" pitchFamily="2" charset="2"/>
              <a:buNone/>
            </a:pPr>
            <a:r>
              <a:rPr lang="en-US" dirty="0" smtClean="0"/>
              <a:t>   The total market value of all final goods and services produced annually within a country’s borders.</a:t>
            </a:r>
          </a:p>
          <a:p>
            <a:pPr>
              <a:buFont typeface="Wingdings" pitchFamily="2" charset="2"/>
              <a:buNone/>
            </a:pPr>
            <a:r>
              <a:rPr lang="en-US" dirty="0" smtClean="0"/>
              <a:t>  </a:t>
            </a:r>
          </a:p>
          <a:p>
            <a:pPr>
              <a:buFont typeface="Wingdings" pitchFamily="2" charset="2"/>
              <a:buNone/>
            </a:pPr>
            <a:endParaRPr lang="en-US" dirty="0" smtClean="0"/>
          </a:p>
        </p:txBody>
      </p:sp>
      <p:sp>
        <p:nvSpPr>
          <p:cNvPr id="4098" name="Rectangle 2"/>
          <p:cNvSpPr>
            <a:spLocks noGrp="1" noChangeArrowheads="1"/>
          </p:cNvSpPr>
          <p:nvPr>
            <p:ph type="title"/>
          </p:nvPr>
        </p:nvSpPr>
        <p:spPr/>
        <p:txBody>
          <a:bodyPr>
            <a:normAutofit fontScale="90000"/>
          </a:bodyPr>
          <a:lstStyle/>
          <a:p>
            <a:pPr>
              <a:defRPr/>
            </a:pPr>
            <a:r>
              <a:rPr lang="en-US" sz="3600" dirty="0" smtClean="0"/>
              <a:t>Gross Domestic Product</a:t>
            </a:r>
            <a:br>
              <a:rPr lang="en-US" sz="3600" dirty="0" smtClean="0"/>
            </a:br>
            <a:r>
              <a:rPr lang="en-US" sz="3600" dirty="0" smtClean="0"/>
              <a:t>(GDP)</a:t>
            </a:r>
          </a:p>
        </p:txBody>
      </p:sp>
      <p:pic>
        <p:nvPicPr>
          <p:cNvPr id="4100" name="Picture 4" descr="MPj040042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905000"/>
            <a:ext cx="3638550" cy="35972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ounded Rectangle 4">
            <a:hlinkClick r:id="rId4"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20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p:txBody>
          <a:bodyPr/>
          <a:lstStyle/>
          <a:p>
            <a:pPr>
              <a:buFont typeface="Wingdings" pitchFamily="2" charset="2"/>
              <a:buChar char="Ø"/>
            </a:pPr>
            <a:r>
              <a:rPr lang="en-US" smtClean="0"/>
              <a:t>Total income earned by U.S. citizens and businesses, no matter where they reside or are located.</a:t>
            </a:r>
          </a:p>
          <a:p>
            <a:pPr>
              <a:buFont typeface="Wingdings" pitchFamily="2" charset="2"/>
              <a:buChar char="Ø"/>
            </a:pPr>
            <a:r>
              <a:rPr lang="en-US" smtClean="0"/>
              <a:t>National income is the sum of the payments to resources (land, labor, capital, and entrepreneurship). </a:t>
            </a:r>
          </a:p>
        </p:txBody>
      </p:sp>
      <p:sp>
        <p:nvSpPr>
          <p:cNvPr id="31746" name="Rectangle 2"/>
          <p:cNvSpPr>
            <a:spLocks noGrp="1" noChangeArrowheads="1"/>
          </p:cNvSpPr>
          <p:nvPr>
            <p:ph type="title"/>
          </p:nvPr>
        </p:nvSpPr>
        <p:spPr>
          <a:ln/>
        </p:spPr>
        <p:txBody>
          <a:bodyPr/>
          <a:lstStyle/>
          <a:p>
            <a:r>
              <a:rPr lang="en-US" smtClean="0"/>
              <a:t>National Income</a:t>
            </a:r>
          </a:p>
        </p:txBody>
      </p:sp>
      <p:sp>
        <p:nvSpPr>
          <p:cNvPr id="6" name="Rounded Rectangle 5">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fade">
                                      <p:cBhvr>
                                        <p:cTn id="7" dur="2000"/>
                                        <p:tgtEl>
                                          <p:spTgt spid="798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9875">
                                            <p:txEl>
                                              <p:pRg st="1" end="1"/>
                                            </p:txEl>
                                          </p:spTgt>
                                        </p:tgtEl>
                                        <p:attrNameLst>
                                          <p:attrName>style.visibility</p:attrName>
                                        </p:attrNameLst>
                                      </p:cBhvr>
                                      <p:to>
                                        <p:strVal val="visible"/>
                                      </p:to>
                                    </p:set>
                                    <p:animEffect transition="in" filter="fade">
                                      <p:cBhvr>
                                        <p:cTn id="12" dur="2000"/>
                                        <p:tgtEl>
                                          <p:spTgt spid="798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idx="1"/>
          </p:nvPr>
        </p:nvSpPr>
        <p:spPr/>
        <p:txBody>
          <a:bodyPr/>
          <a:lstStyle/>
          <a:p>
            <a:pPr>
              <a:buFont typeface="Wingdings" pitchFamily="2" charset="2"/>
              <a:buNone/>
            </a:pPr>
            <a:r>
              <a:rPr lang="en-US" sz="3600" smtClean="0"/>
              <a:t>National income = </a:t>
            </a:r>
          </a:p>
          <a:p>
            <a:pPr>
              <a:buFont typeface="Wingdings" pitchFamily="2" charset="2"/>
              <a:buNone/>
            </a:pPr>
            <a:r>
              <a:rPr lang="en-US" sz="3600" smtClean="0"/>
              <a:t>Compensation of employees </a:t>
            </a:r>
          </a:p>
          <a:p>
            <a:pPr>
              <a:buFont typeface="Wingdings" pitchFamily="2" charset="2"/>
              <a:buNone/>
            </a:pPr>
            <a:r>
              <a:rPr lang="en-US" sz="3600" smtClean="0"/>
              <a:t>+ Proprietors’ income</a:t>
            </a:r>
          </a:p>
          <a:p>
            <a:pPr>
              <a:buFont typeface="Wingdings" pitchFamily="2" charset="2"/>
              <a:buNone/>
            </a:pPr>
            <a:r>
              <a:rPr lang="en-US" sz="3600" smtClean="0"/>
              <a:t>+ Corporate profits</a:t>
            </a:r>
          </a:p>
          <a:p>
            <a:pPr>
              <a:buFont typeface="Wingdings" pitchFamily="2" charset="2"/>
              <a:buNone/>
            </a:pPr>
            <a:r>
              <a:rPr lang="en-US" sz="3600" smtClean="0"/>
              <a:t>+ Rental income</a:t>
            </a:r>
          </a:p>
          <a:p>
            <a:pPr>
              <a:buFont typeface="Wingdings" pitchFamily="2" charset="2"/>
              <a:buNone/>
            </a:pPr>
            <a:r>
              <a:rPr lang="en-US" sz="3600" smtClean="0"/>
              <a:t> +Net interest</a:t>
            </a:r>
          </a:p>
        </p:txBody>
      </p:sp>
      <p:sp>
        <p:nvSpPr>
          <p:cNvPr id="32770" name="Rectangle 2"/>
          <p:cNvSpPr>
            <a:spLocks noGrp="1" noChangeArrowheads="1"/>
          </p:cNvSpPr>
          <p:nvPr>
            <p:ph type="title"/>
          </p:nvPr>
        </p:nvSpPr>
        <p:spPr>
          <a:ln/>
        </p:spPr>
        <p:txBody>
          <a:bodyPr/>
          <a:lstStyle/>
          <a:p>
            <a:r>
              <a:rPr lang="en-US" smtClean="0"/>
              <a:t>Computing National Income</a:t>
            </a:r>
          </a:p>
        </p:txBody>
      </p:sp>
      <p:sp>
        <p:nvSpPr>
          <p:cNvPr id="6" name="Rounded Rectangle 5">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1924">
                                            <p:txEl>
                                              <p:pRg st="0" end="0"/>
                                            </p:txEl>
                                          </p:spTgt>
                                        </p:tgtEl>
                                        <p:attrNameLst>
                                          <p:attrName>style.visibility</p:attrName>
                                        </p:attrNameLst>
                                      </p:cBhvr>
                                      <p:to>
                                        <p:strVal val="visible"/>
                                      </p:to>
                                    </p:set>
                                    <p:animEffect transition="in" filter="fade">
                                      <p:cBhvr>
                                        <p:cTn id="7" dur="2000"/>
                                        <p:tgtEl>
                                          <p:spTgt spid="819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1924">
                                            <p:txEl>
                                              <p:pRg st="1" end="1"/>
                                            </p:txEl>
                                          </p:spTgt>
                                        </p:tgtEl>
                                        <p:attrNameLst>
                                          <p:attrName>style.visibility</p:attrName>
                                        </p:attrNameLst>
                                      </p:cBhvr>
                                      <p:to>
                                        <p:strVal val="visible"/>
                                      </p:to>
                                    </p:set>
                                    <p:animEffect transition="in" filter="fade">
                                      <p:cBhvr>
                                        <p:cTn id="12" dur="2000"/>
                                        <p:tgtEl>
                                          <p:spTgt spid="8192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1924">
                                            <p:txEl>
                                              <p:pRg st="2" end="2"/>
                                            </p:txEl>
                                          </p:spTgt>
                                        </p:tgtEl>
                                        <p:attrNameLst>
                                          <p:attrName>style.visibility</p:attrName>
                                        </p:attrNameLst>
                                      </p:cBhvr>
                                      <p:to>
                                        <p:strVal val="visible"/>
                                      </p:to>
                                    </p:set>
                                    <p:animEffect transition="in" filter="fade">
                                      <p:cBhvr>
                                        <p:cTn id="17" dur="2000"/>
                                        <p:tgtEl>
                                          <p:spTgt spid="8192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81924">
                                            <p:txEl>
                                              <p:pRg st="3" end="3"/>
                                            </p:txEl>
                                          </p:spTgt>
                                        </p:tgtEl>
                                        <p:attrNameLst>
                                          <p:attrName>style.visibility</p:attrName>
                                        </p:attrNameLst>
                                      </p:cBhvr>
                                      <p:to>
                                        <p:strVal val="visible"/>
                                      </p:to>
                                    </p:set>
                                    <p:animEffect transition="in" filter="fade">
                                      <p:cBhvr>
                                        <p:cTn id="22" dur="2000"/>
                                        <p:tgtEl>
                                          <p:spTgt spid="8192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1924">
                                            <p:txEl>
                                              <p:pRg st="4" end="4"/>
                                            </p:txEl>
                                          </p:spTgt>
                                        </p:tgtEl>
                                        <p:attrNameLst>
                                          <p:attrName>style.visibility</p:attrName>
                                        </p:attrNameLst>
                                      </p:cBhvr>
                                      <p:to>
                                        <p:strVal val="visible"/>
                                      </p:to>
                                    </p:set>
                                    <p:animEffect transition="in" filter="fade">
                                      <p:cBhvr>
                                        <p:cTn id="27" dur="2000"/>
                                        <p:tgtEl>
                                          <p:spTgt spid="8192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1924">
                                            <p:txEl>
                                              <p:pRg st="5" end="5"/>
                                            </p:txEl>
                                          </p:spTgt>
                                        </p:tgtEl>
                                        <p:attrNameLst>
                                          <p:attrName>style.visibility</p:attrName>
                                        </p:attrNameLst>
                                      </p:cBhvr>
                                      <p:to>
                                        <p:strVal val="visible"/>
                                      </p:to>
                                    </p:set>
                                    <p:animEffect transition="in" filter="fade">
                                      <p:cBhvr>
                                        <p:cTn id="32" dur="2000"/>
                                        <p:tgtEl>
                                          <p:spTgt spid="819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a:buFont typeface="Wingdings" pitchFamily="2" charset="2"/>
              <a:buNone/>
            </a:pPr>
            <a:r>
              <a:rPr lang="en-US" dirty="0" smtClean="0"/>
              <a:t>   Compensation of employees consists of wages and salaries paid to employees plus employers’ contributions to Social Security and employee benefit plans plus the monetary value of fringe benefits, tips, and paid vacations.</a:t>
            </a:r>
          </a:p>
          <a:p>
            <a:pPr>
              <a:buFont typeface="Wingdings" pitchFamily="2" charset="2"/>
              <a:buNone/>
            </a:pPr>
            <a:endParaRPr lang="en-US" dirty="0" smtClean="0"/>
          </a:p>
        </p:txBody>
      </p:sp>
      <p:sp>
        <p:nvSpPr>
          <p:cNvPr id="33794" name="Rectangle 2"/>
          <p:cNvSpPr>
            <a:spLocks noGrp="1" noChangeArrowheads="1"/>
          </p:cNvSpPr>
          <p:nvPr>
            <p:ph type="title"/>
          </p:nvPr>
        </p:nvSpPr>
        <p:spPr>
          <a:ln/>
        </p:spPr>
        <p:txBody>
          <a:bodyPr/>
          <a:lstStyle/>
          <a:p>
            <a:r>
              <a:rPr lang="en-US" smtClean="0"/>
              <a:t>COMPENSATION OF EMPLOYEES</a:t>
            </a:r>
          </a:p>
        </p:txBody>
      </p:sp>
      <p:sp>
        <p:nvSpPr>
          <p:cNvPr id="7" name="Rounded Rectangle 6">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2000"/>
                                        <p:tgtEl>
                                          <p:spTgt spid="3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lstStyle/>
          <a:p>
            <a:pPr>
              <a:buFont typeface="Wingdings" pitchFamily="2" charset="2"/>
              <a:buNone/>
            </a:pPr>
            <a:r>
              <a:rPr lang="en-US" dirty="0" smtClean="0"/>
              <a:t>   Proprietors’ income includes all forms of income earned by self-employed individuals and the owners of unincorporated businesses, including unincorporated farmers.</a:t>
            </a:r>
          </a:p>
          <a:p>
            <a:pPr>
              <a:buFont typeface="Wingdings" pitchFamily="2" charset="2"/>
              <a:buNone/>
            </a:pPr>
            <a:endParaRPr lang="en-US" dirty="0" smtClean="0"/>
          </a:p>
        </p:txBody>
      </p:sp>
      <p:sp>
        <p:nvSpPr>
          <p:cNvPr id="34818" name="Rectangle 2"/>
          <p:cNvSpPr>
            <a:spLocks noGrp="1" noChangeArrowheads="1"/>
          </p:cNvSpPr>
          <p:nvPr>
            <p:ph type="title"/>
          </p:nvPr>
        </p:nvSpPr>
        <p:spPr>
          <a:ln/>
        </p:spPr>
        <p:txBody>
          <a:bodyPr/>
          <a:lstStyle/>
          <a:p>
            <a:r>
              <a:rPr lang="en-US" smtClean="0"/>
              <a:t>PROPRIETORS’ INCOME</a:t>
            </a:r>
          </a:p>
        </p:txBody>
      </p:sp>
      <p:pic>
        <p:nvPicPr>
          <p:cNvPr id="34820" name="Picture 4" descr="MPj034191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267200"/>
            <a:ext cx="2667000" cy="190341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20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lstStyle/>
          <a:p>
            <a:pPr>
              <a:buFont typeface="Wingdings" pitchFamily="2" charset="2"/>
              <a:buNone/>
            </a:pPr>
            <a:r>
              <a:rPr lang="en-US" dirty="0" smtClean="0"/>
              <a:t>   Corporate profits include all the income earned by the stockholders of corporations.</a:t>
            </a:r>
          </a:p>
          <a:p>
            <a:pPr>
              <a:buFont typeface="Wingdings" pitchFamily="2" charset="2"/>
              <a:buNone/>
            </a:pPr>
            <a:endParaRPr lang="en-US" dirty="0" smtClean="0"/>
          </a:p>
        </p:txBody>
      </p:sp>
      <p:sp>
        <p:nvSpPr>
          <p:cNvPr id="35842" name="Rectangle 2"/>
          <p:cNvSpPr>
            <a:spLocks noGrp="1" noChangeArrowheads="1"/>
          </p:cNvSpPr>
          <p:nvPr>
            <p:ph type="title"/>
          </p:nvPr>
        </p:nvSpPr>
        <p:spPr>
          <a:ln/>
        </p:spPr>
        <p:txBody>
          <a:bodyPr/>
          <a:lstStyle/>
          <a:p>
            <a:r>
              <a:rPr lang="en-US" smtClean="0"/>
              <a:t>CORPORATE PROFITS</a:t>
            </a:r>
          </a:p>
        </p:txBody>
      </p:sp>
      <p:pic>
        <p:nvPicPr>
          <p:cNvPr id="35844" name="Picture 5" descr="MPj038263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3124200"/>
            <a:ext cx="3733800" cy="26670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2000"/>
                                        <p:tgtEl>
                                          <p:spTgt spid="358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a:xfrm>
            <a:off x="457200" y="1676400"/>
            <a:ext cx="8229600" cy="4525963"/>
          </a:xfrm>
        </p:spPr>
        <p:txBody>
          <a:bodyPr/>
          <a:lstStyle/>
          <a:p>
            <a:pPr>
              <a:buFont typeface="Wingdings" pitchFamily="2" charset="2"/>
              <a:buChar char="Ø"/>
            </a:pPr>
            <a:r>
              <a:rPr lang="en-US" smtClean="0"/>
              <a:t>Rental income is the income received by individuals for the use of their non-monetary assets (land, houses, offices).</a:t>
            </a:r>
          </a:p>
          <a:p>
            <a:pPr>
              <a:buFont typeface="Wingdings" pitchFamily="2" charset="2"/>
              <a:buChar char="Ø"/>
            </a:pPr>
            <a:r>
              <a:rPr lang="en-US" smtClean="0"/>
              <a:t> It also includes returns to individuals who hold copyrights and patents.</a:t>
            </a:r>
          </a:p>
          <a:p>
            <a:pPr>
              <a:buFont typeface="Wingdings" pitchFamily="2" charset="2"/>
              <a:buChar char="Ø"/>
            </a:pPr>
            <a:r>
              <a:rPr lang="en-US" smtClean="0"/>
              <a:t> Finally, it includes an imputed value to owner-occupied houses.</a:t>
            </a:r>
          </a:p>
          <a:p>
            <a:pPr>
              <a:buFont typeface="Wingdings" pitchFamily="2" charset="2"/>
              <a:buNone/>
            </a:pPr>
            <a:endParaRPr lang="en-US" smtClean="0"/>
          </a:p>
        </p:txBody>
      </p:sp>
      <p:sp>
        <p:nvSpPr>
          <p:cNvPr id="36866" name="Rectangle 2"/>
          <p:cNvSpPr>
            <a:spLocks noGrp="1" noChangeArrowheads="1"/>
          </p:cNvSpPr>
          <p:nvPr>
            <p:ph type="title"/>
          </p:nvPr>
        </p:nvSpPr>
        <p:spPr>
          <a:ln/>
        </p:spPr>
        <p:txBody>
          <a:bodyPr/>
          <a:lstStyle/>
          <a:p>
            <a:r>
              <a:rPr lang="en-US" smtClean="0"/>
              <a:t>RENTAL INCOME (OF PERSONS)</a:t>
            </a:r>
          </a:p>
        </p:txBody>
      </p:sp>
      <p:sp>
        <p:nvSpPr>
          <p:cNvPr id="6" name="Rounded Rectangle 5">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fade">
                                      <p:cBhvr>
                                        <p:cTn id="7" dur="2000"/>
                                        <p:tgtEl>
                                          <p:spTgt spid="90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fade">
                                      <p:cBhvr>
                                        <p:cTn id="12" dur="2000"/>
                                        <p:tgtEl>
                                          <p:spTgt spid="90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fade">
                                      <p:cBhvr>
                                        <p:cTn id="17" dur="2000"/>
                                        <p:tgtEl>
                                          <p:spTgt spid="90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pPr>
              <a:buFont typeface="Wingdings" pitchFamily="2" charset="2"/>
              <a:buNone/>
            </a:pPr>
            <a:r>
              <a:rPr lang="en-US" dirty="0" smtClean="0"/>
              <a:t>   Net interest is the interest income received by U.S. households and government minus the interest they paid out.</a:t>
            </a:r>
          </a:p>
          <a:p>
            <a:pPr>
              <a:buFont typeface="Wingdings" pitchFamily="2" charset="2"/>
              <a:buNone/>
            </a:pPr>
            <a:endParaRPr lang="en-US" dirty="0" smtClean="0"/>
          </a:p>
        </p:txBody>
      </p:sp>
      <p:sp>
        <p:nvSpPr>
          <p:cNvPr id="37890" name="Rectangle 2"/>
          <p:cNvSpPr>
            <a:spLocks noGrp="1" noChangeArrowheads="1"/>
          </p:cNvSpPr>
          <p:nvPr>
            <p:ph type="title"/>
          </p:nvPr>
        </p:nvSpPr>
        <p:spPr>
          <a:ln/>
        </p:spPr>
        <p:txBody>
          <a:bodyPr/>
          <a:lstStyle/>
          <a:p>
            <a:r>
              <a:rPr lang="en-US" smtClean="0"/>
              <a:t>NET INTEREST</a:t>
            </a:r>
          </a:p>
        </p:txBody>
      </p:sp>
      <p:pic>
        <p:nvPicPr>
          <p:cNvPr id="37892" name="Picture 4" descr="MPj040096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200400"/>
            <a:ext cx="2376488" cy="29718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a:hlinkClick r:id="rId4"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20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p:txBody>
          <a:bodyPr/>
          <a:lstStyle/>
          <a:p>
            <a:pPr>
              <a:buFont typeface="Wingdings" pitchFamily="2" charset="2"/>
              <a:buNone/>
            </a:pPr>
            <a:r>
              <a:rPr lang="en-US" smtClean="0"/>
              <a:t>GDP =</a:t>
            </a:r>
          </a:p>
          <a:p>
            <a:pPr>
              <a:buFont typeface="Wingdings" pitchFamily="2" charset="2"/>
              <a:buNone/>
            </a:pPr>
            <a:r>
              <a:rPr lang="en-US" smtClean="0"/>
              <a:t>National income </a:t>
            </a:r>
          </a:p>
          <a:p>
            <a:pPr>
              <a:buFont typeface="Wingdings" pitchFamily="2" charset="2"/>
              <a:buNone/>
            </a:pPr>
            <a:r>
              <a:rPr lang="en-US" smtClean="0"/>
              <a:t>- Income earned from the rest of the world</a:t>
            </a:r>
          </a:p>
          <a:p>
            <a:pPr>
              <a:buFont typeface="Wingdings" pitchFamily="2" charset="2"/>
              <a:buNone/>
            </a:pPr>
            <a:r>
              <a:rPr lang="en-US" smtClean="0"/>
              <a:t>+ Income earned by the rest of the world</a:t>
            </a:r>
          </a:p>
          <a:p>
            <a:pPr>
              <a:buFont typeface="Wingdings" pitchFamily="2" charset="2"/>
              <a:buNone/>
            </a:pPr>
            <a:r>
              <a:rPr lang="en-US" smtClean="0"/>
              <a:t>+ Indirect business taxes</a:t>
            </a:r>
          </a:p>
          <a:p>
            <a:pPr>
              <a:buFont typeface="Wingdings" pitchFamily="2" charset="2"/>
              <a:buNone/>
            </a:pPr>
            <a:r>
              <a:rPr lang="en-US" smtClean="0"/>
              <a:t>+ Capital consumption allowance</a:t>
            </a:r>
          </a:p>
          <a:p>
            <a:pPr>
              <a:buFont typeface="Wingdings" pitchFamily="2" charset="2"/>
              <a:buNone/>
            </a:pPr>
            <a:r>
              <a:rPr lang="en-US" smtClean="0"/>
              <a:t>+ Statistical discrepancy</a:t>
            </a:r>
          </a:p>
          <a:p>
            <a:pPr>
              <a:buFont typeface="Wingdings" pitchFamily="2" charset="2"/>
              <a:buNone/>
            </a:pPr>
            <a:endParaRPr lang="en-US" smtClean="0"/>
          </a:p>
        </p:txBody>
      </p:sp>
      <p:sp>
        <p:nvSpPr>
          <p:cNvPr id="38914" name="Rectangle 2"/>
          <p:cNvSpPr>
            <a:spLocks noGrp="1" noChangeArrowheads="1"/>
          </p:cNvSpPr>
          <p:nvPr>
            <p:ph type="title"/>
          </p:nvPr>
        </p:nvSpPr>
        <p:spPr>
          <a:ln/>
        </p:spPr>
        <p:txBody>
          <a:bodyPr/>
          <a:lstStyle/>
          <a:p>
            <a:r>
              <a:rPr lang="en-US" smtClean="0"/>
              <a:t>From NI to GDP</a:t>
            </a:r>
          </a:p>
        </p:txBody>
      </p:sp>
      <p:sp>
        <p:nvSpPr>
          <p:cNvPr id="6" name="Rounded Rectangle 5">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4211">
                                            <p:txEl>
                                              <p:pRg st="1" end="1"/>
                                            </p:txEl>
                                          </p:spTgt>
                                        </p:tgtEl>
                                        <p:attrNameLst>
                                          <p:attrName>style.visibility</p:attrName>
                                        </p:attrNameLst>
                                      </p:cBhvr>
                                      <p:to>
                                        <p:strVal val="visible"/>
                                      </p:to>
                                    </p:set>
                                    <p:animEffect transition="in" filter="fade">
                                      <p:cBhvr>
                                        <p:cTn id="7" dur="2000"/>
                                        <p:tgtEl>
                                          <p:spTgt spid="942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4211">
                                            <p:txEl>
                                              <p:pRg st="2" end="2"/>
                                            </p:txEl>
                                          </p:spTgt>
                                        </p:tgtEl>
                                        <p:attrNameLst>
                                          <p:attrName>style.visibility</p:attrName>
                                        </p:attrNameLst>
                                      </p:cBhvr>
                                      <p:to>
                                        <p:strVal val="visible"/>
                                      </p:to>
                                    </p:set>
                                    <p:animEffect transition="in" filter="fade">
                                      <p:cBhvr>
                                        <p:cTn id="12" dur="2000"/>
                                        <p:tgtEl>
                                          <p:spTgt spid="942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4211">
                                            <p:txEl>
                                              <p:pRg st="3" end="3"/>
                                            </p:txEl>
                                          </p:spTgt>
                                        </p:tgtEl>
                                        <p:attrNameLst>
                                          <p:attrName>style.visibility</p:attrName>
                                        </p:attrNameLst>
                                      </p:cBhvr>
                                      <p:to>
                                        <p:strVal val="visible"/>
                                      </p:to>
                                    </p:set>
                                    <p:animEffect transition="in" filter="fade">
                                      <p:cBhvr>
                                        <p:cTn id="17" dur="2000"/>
                                        <p:tgtEl>
                                          <p:spTgt spid="9421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4211">
                                            <p:txEl>
                                              <p:pRg st="4" end="4"/>
                                            </p:txEl>
                                          </p:spTgt>
                                        </p:tgtEl>
                                        <p:attrNameLst>
                                          <p:attrName>style.visibility</p:attrName>
                                        </p:attrNameLst>
                                      </p:cBhvr>
                                      <p:to>
                                        <p:strVal val="visible"/>
                                      </p:to>
                                    </p:set>
                                    <p:animEffect transition="in" filter="fade">
                                      <p:cBhvr>
                                        <p:cTn id="22" dur="2000"/>
                                        <p:tgtEl>
                                          <p:spTgt spid="9421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4211">
                                            <p:txEl>
                                              <p:pRg st="5" end="5"/>
                                            </p:txEl>
                                          </p:spTgt>
                                        </p:tgtEl>
                                        <p:attrNameLst>
                                          <p:attrName>style.visibility</p:attrName>
                                        </p:attrNameLst>
                                      </p:cBhvr>
                                      <p:to>
                                        <p:strVal val="visible"/>
                                      </p:to>
                                    </p:set>
                                    <p:animEffect transition="in" filter="fade">
                                      <p:cBhvr>
                                        <p:cTn id="27" dur="2000"/>
                                        <p:tgtEl>
                                          <p:spTgt spid="9421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4211">
                                            <p:txEl>
                                              <p:pRg st="6" end="6"/>
                                            </p:txEl>
                                          </p:spTgt>
                                        </p:tgtEl>
                                        <p:attrNameLst>
                                          <p:attrName>style.visibility</p:attrName>
                                        </p:attrNameLst>
                                      </p:cBhvr>
                                      <p:to>
                                        <p:strVal val="visible"/>
                                      </p:to>
                                    </p:set>
                                    <p:animEffect transition="in" filter="fade">
                                      <p:cBhvr>
                                        <p:cTn id="32" dur="2000"/>
                                        <p:tgtEl>
                                          <p:spTgt spid="942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4"/>
          <p:cNvPicPr>
            <a:picLocks noGrp="1" noChangeAspect="1" noChangeArrowheads="1"/>
          </p:cNvPicPr>
          <p:nvPr>
            <p:ph idx="1"/>
          </p:nvPr>
        </p:nvPicPr>
        <p:blipFill>
          <a:blip r:embed="rId3" cstate="print"/>
          <a:stretch>
            <a:fillRect/>
          </a:stretch>
        </p:blipFill>
        <p:spPr>
          <a:xfrm>
            <a:off x="363070" y="2070053"/>
            <a:ext cx="8417859" cy="2868706"/>
          </a:xfrm>
          <a:ln w="12700">
            <a:solidFill>
              <a:schemeClr val="accent4"/>
            </a:solidFill>
          </a:ln>
        </p:spPr>
      </p:pic>
      <p:sp>
        <p:nvSpPr>
          <p:cNvPr id="39938" name="Rectangle 2"/>
          <p:cNvSpPr>
            <a:spLocks noGrp="1" noChangeArrowheads="1"/>
          </p:cNvSpPr>
          <p:nvPr>
            <p:ph type="title"/>
          </p:nvPr>
        </p:nvSpPr>
        <p:spPr>
          <a:ln/>
        </p:spPr>
        <p:txBody>
          <a:bodyPr/>
          <a:lstStyle/>
          <a:p>
            <a:r>
              <a:rPr lang="en-US" smtClean="0"/>
              <a:t>GDP = Income Approach</a:t>
            </a:r>
          </a:p>
        </p:txBody>
      </p:sp>
      <p:sp>
        <p:nvSpPr>
          <p:cNvPr id="6" name="Rounded Rectangle 5">
            <a:hlinkClick r:id="rId4"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p:txBody>
          <a:bodyPr/>
          <a:lstStyle/>
          <a:p>
            <a:pPr>
              <a:lnSpc>
                <a:spcPct val="90000"/>
              </a:lnSpc>
              <a:buFont typeface="Wingdings" pitchFamily="2" charset="2"/>
              <a:buNone/>
            </a:pPr>
            <a:r>
              <a:rPr lang="en-US" sz="2800" smtClean="0"/>
              <a:t>   NDP measures the total value of new goods available in the economy in a given year after worn-out capital goods have been replaced.</a:t>
            </a:r>
          </a:p>
          <a:p>
            <a:pPr>
              <a:lnSpc>
                <a:spcPct val="90000"/>
              </a:lnSpc>
              <a:buFont typeface="Wingdings" pitchFamily="2" charset="2"/>
              <a:buNone/>
            </a:pPr>
            <a:endParaRPr lang="en-US" sz="2800" u="sng" smtClean="0"/>
          </a:p>
          <a:p>
            <a:pPr>
              <a:lnSpc>
                <a:spcPct val="90000"/>
              </a:lnSpc>
              <a:buFont typeface="Wingdings" pitchFamily="2" charset="2"/>
              <a:buNone/>
            </a:pPr>
            <a:r>
              <a:rPr lang="en-US" sz="2400" smtClean="0"/>
              <a:t>	</a:t>
            </a:r>
            <a:r>
              <a:rPr lang="en-US" sz="2800" smtClean="0"/>
              <a:t>Net domestic product (NDP) = </a:t>
            </a:r>
          </a:p>
          <a:p>
            <a:pPr>
              <a:lnSpc>
                <a:spcPct val="90000"/>
              </a:lnSpc>
              <a:buFont typeface="Wingdings" pitchFamily="2" charset="2"/>
              <a:buNone/>
            </a:pPr>
            <a:r>
              <a:rPr lang="en-US" sz="2800" smtClean="0"/>
              <a:t>	GDP – Capital consumption allowance*</a:t>
            </a:r>
          </a:p>
          <a:p>
            <a:pPr>
              <a:lnSpc>
                <a:spcPct val="90000"/>
              </a:lnSpc>
              <a:buFont typeface="Wingdings" pitchFamily="2" charset="2"/>
              <a:buNone/>
            </a:pPr>
            <a:endParaRPr lang="en-US" sz="2400" smtClean="0"/>
          </a:p>
          <a:p>
            <a:pPr>
              <a:lnSpc>
                <a:spcPct val="90000"/>
              </a:lnSpc>
              <a:buFont typeface="Wingdings" pitchFamily="2" charset="2"/>
              <a:buNone/>
            </a:pPr>
            <a:r>
              <a:rPr lang="en-US" sz="2800" smtClean="0"/>
              <a:t>    *The estimated amount of capital goods used up in production through natural wear, obsolescence, and accidental destruction.</a:t>
            </a:r>
          </a:p>
          <a:p>
            <a:pPr>
              <a:lnSpc>
                <a:spcPct val="90000"/>
              </a:lnSpc>
              <a:buFont typeface="Wingdings" pitchFamily="2" charset="2"/>
              <a:buNone/>
            </a:pPr>
            <a:endParaRPr lang="en-US" sz="2800" smtClean="0"/>
          </a:p>
          <a:p>
            <a:pPr>
              <a:lnSpc>
                <a:spcPct val="90000"/>
              </a:lnSpc>
              <a:buFont typeface="Wingdings" pitchFamily="2" charset="2"/>
              <a:buNone/>
            </a:pPr>
            <a:endParaRPr lang="en-US" sz="2800" smtClean="0"/>
          </a:p>
          <a:p>
            <a:pPr>
              <a:lnSpc>
                <a:spcPct val="90000"/>
              </a:lnSpc>
              <a:buFont typeface="Wingdings" pitchFamily="2" charset="2"/>
              <a:buNone/>
            </a:pPr>
            <a:endParaRPr lang="en-US" sz="2800" smtClean="0"/>
          </a:p>
        </p:txBody>
      </p:sp>
      <p:sp>
        <p:nvSpPr>
          <p:cNvPr id="40962" name="Rectangle 2"/>
          <p:cNvSpPr>
            <a:spLocks noGrp="1" noChangeArrowheads="1"/>
          </p:cNvSpPr>
          <p:nvPr>
            <p:ph type="title"/>
          </p:nvPr>
        </p:nvSpPr>
        <p:spPr>
          <a:ln/>
        </p:spPr>
        <p:txBody>
          <a:bodyPr/>
          <a:lstStyle/>
          <a:p>
            <a:r>
              <a:rPr lang="en-US" smtClean="0"/>
              <a:t>Net Domestic Product</a:t>
            </a:r>
          </a:p>
        </p:txBody>
      </p:sp>
      <p:sp>
        <p:nvSpPr>
          <p:cNvPr id="6" name="Rounded Rectangle 5">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8307">
                                            <p:txEl>
                                              <p:pRg st="2" end="2"/>
                                            </p:txEl>
                                          </p:spTgt>
                                        </p:tgtEl>
                                        <p:attrNameLst>
                                          <p:attrName>style.visibility</p:attrName>
                                        </p:attrNameLst>
                                      </p:cBhvr>
                                      <p:to>
                                        <p:strVal val="visible"/>
                                      </p:to>
                                    </p:set>
                                    <p:animEffect transition="in" filter="fade">
                                      <p:cBhvr>
                                        <p:cTn id="7" dur="2000"/>
                                        <p:tgtEl>
                                          <p:spTgt spid="9830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3" end="3"/>
                                            </p:txEl>
                                          </p:spTgt>
                                        </p:tgtEl>
                                        <p:attrNameLst>
                                          <p:attrName>style.visibility</p:attrName>
                                        </p:attrNameLst>
                                      </p:cBhvr>
                                      <p:to>
                                        <p:strVal val="visible"/>
                                      </p:to>
                                    </p:set>
                                    <p:animEffect transition="in" filter="fade">
                                      <p:cBhvr>
                                        <p:cTn id="12" dur="2000"/>
                                        <p:tgtEl>
                                          <p:spTgt spid="98307">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8307">
                                            <p:txEl>
                                              <p:pRg st="5" end="5"/>
                                            </p:txEl>
                                          </p:spTgt>
                                        </p:tgtEl>
                                        <p:attrNameLst>
                                          <p:attrName>style.visibility</p:attrName>
                                        </p:attrNameLst>
                                      </p:cBhvr>
                                      <p:to>
                                        <p:strVal val="visible"/>
                                      </p:to>
                                    </p:set>
                                    <p:animEffect transition="in" filter="fade">
                                      <p:cBhvr>
                                        <p:cTn id="15" dur="2000"/>
                                        <p:tgtEl>
                                          <p:spTgt spid="983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lstStyle/>
          <a:p>
            <a:pPr>
              <a:buFont typeface="Wingdings" pitchFamily="2" charset="2"/>
              <a:buChar char="Ø"/>
            </a:pPr>
            <a:r>
              <a:rPr lang="en-US" smtClean="0"/>
              <a:t>Add the amount of money spent by buyers of</a:t>
            </a:r>
            <a:r>
              <a:rPr lang="en-US" b="1" smtClean="0"/>
              <a:t> final goods and services*</a:t>
            </a:r>
          </a:p>
          <a:p>
            <a:pPr>
              <a:buFont typeface="Wingdings" pitchFamily="2" charset="2"/>
              <a:buChar char="Ø"/>
            </a:pPr>
            <a:r>
              <a:rPr lang="en-US" smtClean="0"/>
              <a:t>Avoid</a:t>
            </a:r>
            <a:r>
              <a:rPr lang="en-US" b="1" smtClean="0"/>
              <a:t> double counting.</a:t>
            </a:r>
          </a:p>
          <a:p>
            <a:pPr>
              <a:buFont typeface="Wingdings" pitchFamily="2" charset="2"/>
              <a:buChar char="Ø"/>
            </a:pPr>
            <a:r>
              <a:rPr lang="en-US" smtClean="0"/>
              <a:t>Do not count</a:t>
            </a:r>
            <a:r>
              <a:rPr lang="en-US" b="1" smtClean="0"/>
              <a:t> intermediate goods**</a:t>
            </a:r>
          </a:p>
          <a:p>
            <a:pPr>
              <a:buFont typeface="Wingdings" pitchFamily="2" charset="2"/>
              <a:buNone/>
            </a:pPr>
            <a:r>
              <a:rPr lang="en-US" b="1" smtClean="0"/>
              <a:t> </a:t>
            </a:r>
          </a:p>
          <a:p>
            <a:pPr>
              <a:buFont typeface="Wingdings" pitchFamily="2" charset="2"/>
              <a:buNone/>
            </a:pPr>
            <a:r>
              <a:rPr lang="en-US" sz="2800" smtClean="0"/>
              <a:t>* Goods in the hands of their final users.</a:t>
            </a:r>
          </a:p>
          <a:p>
            <a:pPr>
              <a:buFont typeface="Wingdings" pitchFamily="2" charset="2"/>
              <a:buNone/>
            </a:pPr>
            <a:r>
              <a:rPr lang="en-US" sz="2800" smtClean="0"/>
              <a:t>** Goods that are inputs for the production of final goods.</a:t>
            </a:r>
          </a:p>
          <a:p>
            <a:pPr>
              <a:buFont typeface="Wingdings" pitchFamily="2" charset="2"/>
              <a:buNone/>
            </a:pPr>
            <a:endParaRPr lang="en-US" sz="2800" u="sng" smtClean="0"/>
          </a:p>
        </p:txBody>
      </p:sp>
      <p:sp>
        <p:nvSpPr>
          <p:cNvPr id="5122" name="Rectangle 2"/>
          <p:cNvSpPr>
            <a:spLocks noGrp="1" noChangeArrowheads="1"/>
          </p:cNvSpPr>
          <p:nvPr>
            <p:ph type="title"/>
          </p:nvPr>
        </p:nvSpPr>
        <p:spPr>
          <a:ln/>
        </p:spPr>
        <p:txBody>
          <a:bodyPr>
            <a:normAutofit fontScale="90000"/>
          </a:bodyPr>
          <a:lstStyle/>
          <a:p>
            <a:r>
              <a:rPr lang="en-US" smtClean="0"/>
              <a:t>Ways to Compute GDP - </a:t>
            </a:r>
            <a:br>
              <a:rPr lang="en-US" smtClean="0"/>
            </a:br>
            <a:r>
              <a:rPr lang="en-US" smtClean="0"/>
              <a:t>   </a:t>
            </a:r>
            <a:r>
              <a:rPr lang="en-US" sz="3600" smtClean="0"/>
              <a:t>Expenditure Approach</a:t>
            </a:r>
            <a:r>
              <a:rPr lang="en-US" smtClean="0"/>
              <a:t> 	</a:t>
            </a:r>
          </a:p>
        </p:txBody>
      </p:sp>
      <p:sp>
        <p:nvSpPr>
          <p:cNvPr id="6" name="Rounded Rectangle 5">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2000"/>
                                        <p:tgtEl>
                                          <p:spTgt spid="358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843">
                                            <p:txEl>
                                              <p:pRg st="4" end="4"/>
                                            </p:txEl>
                                          </p:spTgt>
                                        </p:tgtEl>
                                        <p:attrNameLst>
                                          <p:attrName>style.visibility</p:attrName>
                                        </p:attrNameLst>
                                      </p:cBhvr>
                                      <p:to>
                                        <p:strVal val="visible"/>
                                      </p:to>
                                    </p:set>
                                    <p:animEffect transition="in" filter="fade">
                                      <p:cBhvr>
                                        <p:cTn id="10" dur="2000"/>
                                        <p:tgtEl>
                                          <p:spTgt spid="35843">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5843">
                                            <p:txEl>
                                              <p:pRg st="1" end="1"/>
                                            </p:txEl>
                                          </p:spTgt>
                                        </p:tgtEl>
                                        <p:attrNameLst>
                                          <p:attrName>style.visibility</p:attrName>
                                        </p:attrNameLst>
                                      </p:cBhvr>
                                      <p:to>
                                        <p:strVal val="visible"/>
                                      </p:to>
                                    </p:set>
                                    <p:animEffect transition="in" filter="fade">
                                      <p:cBhvr>
                                        <p:cTn id="15" dur="2000"/>
                                        <p:tgtEl>
                                          <p:spTgt spid="3584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5843">
                                            <p:txEl>
                                              <p:pRg st="2" end="2"/>
                                            </p:txEl>
                                          </p:spTgt>
                                        </p:tgtEl>
                                        <p:attrNameLst>
                                          <p:attrName>style.visibility</p:attrName>
                                        </p:attrNameLst>
                                      </p:cBhvr>
                                      <p:to>
                                        <p:strVal val="visible"/>
                                      </p:to>
                                    </p:set>
                                    <p:animEffect transition="in" filter="fade">
                                      <p:cBhvr>
                                        <p:cTn id="20" dur="2000"/>
                                        <p:tgtEl>
                                          <p:spTgt spid="3584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5843">
                                            <p:txEl>
                                              <p:pRg st="5" end="5"/>
                                            </p:txEl>
                                          </p:spTgt>
                                        </p:tgtEl>
                                        <p:attrNameLst>
                                          <p:attrName>style.visibility</p:attrName>
                                        </p:attrNameLst>
                                      </p:cBhvr>
                                      <p:to>
                                        <p:strVal val="visible"/>
                                      </p:to>
                                    </p:set>
                                    <p:animEffect transition="in" filter="fade">
                                      <p:cBhvr>
                                        <p:cTn id="23" dur="2000"/>
                                        <p:tgtEl>
                                          <p:spTgt spid="35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457200" y="1600200"/>
            <a:ext cx="5791200" cy="4525963"/>
          </a:xfrm>
        </p:spPr>
        <p:txBody>
          <a:bodyPr/>
          <a:lstStyle/>
          <a:p>
            <a:pPr>
              <a:lnSpc>
                <a:spcPct val="80000"/>
              </a:lnSpc>
              <a:buFont typeface="Wingdings" pitchFamily="2" charset="2"/>
              <a:buNone/>
            </a:pPr>
            <a:r>
              <a:rPr lang="en-US" sz="2800" b="1" u="sng" smtClean="0"/>
              <a:t>Personal income</a:t>
            </a:r>
            <a:r>
              <a:rPr lang="en-US" sz="2800" smtClean="0"/>
              <a:t> = </a:t>
            </a:r>
          </a:p>
          <a:p>
            <a:pPr>
              <a:lnSpc>
                <a:spcPct val="80000"/>
              </a:lnSpc>
              <a:buFont typeface="Wingdings" pitchFamily="2" charset="2"/>
              <a:buNone/>
            </a:pPr>
            <a:r>
              <a:rPr lang="en-US" sz="2800" smtClean="0"/>
              <a:t>	National income</a:t>
            </a:r>
          </a:p>
          <a:p>
            <a:pPr>
              <a:lnSpc>
                <a:spcPct val="80000"/>
              </a:lnSpc>
              <a:buFont typeface="Wingdings" pitchFamily="2" charset="2"/>
              <a:buNone/>
            </a:pPr>
            <a:r>
              <a:rPr lang="en-US" sz="2800" smtClean="0"/>
              <a:t>	– Undistributed corporate profits</a:t>
            </a:r>
          </a:p>
          <a:p>
            <a:pPr>
              <a:lnSpc>
                <a:spcPct val="80000"/>
              </a:lnSpc>
              <a:buFont typeface="Wingdings" pitchFamily="2" charset="2"/>
              <a:buNone/>
            </a:pPr>
            <a:r>
              <a:rPr lang="en-US" sz="2800" smtClean="0"/>
              <a:t>	– Social insurance taxes</a:t>
            </a:r>
          </a:p>
          <a:p>
            <a:pPr>
              <a:lnSpc>
                <a:spcPct val="80000"/>
              </a:lnSpc>
              <a:buFont typeface="Wingdings" pitchFamily="2" charset="2"/>
              <a:buNone/>
            </a:pPr>
            <a:r>
              <a:rPr lang="en-US" sz="2800" smtClean="0"/>
              <a:t>	– Corporate profits taxes</a:t>
            </a:r>
          </a:p>
          <a:p>
            <a:pPr>
              <a:lnSpc>
                <a:spcPct val="80000"/>
              </a:lnSpc>
              <a:buFont typeface="Wingdings" pitchFamily="2" charset="2"/>
              <a:buNone/>
            </a:pPr>
            <a:r>
              <a:rPr lang="en-US" sz="2800" smtClean="0"/>
              <a:t>	+ Transfer payments</a:t>
            </a:r>
            <a:endParaRPr lang="en-US" sz="2200" u="sng" smtClean="0"/>
          </a:p>
          <a:p>
            <a:pPr>
              <a:lnSpc>
                <a:spcPct val="80000"/>
              </a:lnSpc>
              <a:buFont typeface="Wingdings" pitchFamily="2" charset="2"/>
              <a:buNone/>
            </a:pPr>
            <a:endParaRPr lang="en-US" sz="2200" u="sng" smtClean="0"/>
          </a:p>
          <a:p>
            <a:pPr>
              <a:lnSpc>
                <a:spcPct val="80000"/>
              </a:lnSpc>
              <a:buFont typeface="Wingdings" pitchFamily="2" charset="2"/>
              <a:buNone/>
            </a:pPr>
            <a:r>
              <a:rPr lang="en-US" sz="2800" b="1" u="sng" smtClean="0"/>
              <a:t>Disposable income</a:t>
            </a:r>
            <a:r>
              <a:rPr lang="en-US" sz="2800" smtClean="0"/>
              <a:t> = </a:t>
            </a:r>
          </a:p>
          <a:p>
            <a:pPr>
              <a:lnSpc>
                <a:spcPct val="80000"/>
              </a:lnSpc>
              <a:buFont typeface="Wingdings" pitchFamily="2" charset="2"/>
              <a:buNone/>
            </a:pPr>
            <a:r>
              <a:rPr lang="en-US" sz="2800" smtClean="0"/>
              <a:t>	Personal income</a:t>
            </a:r>
          </a:p>
          <a:p>
            <a:pPr>
              <a:lnSpc>
                <a:spcPct val="80000"/>
              </a:lnSpc>
              <a:buFont typeface="Wingdings" pitchFamily="2" charset="2"/>
              <a:buNone/>
            </a:pPr>
            <a:r>
              <a:rPr lang="en-US" sz="2800" smtClean="0"/>
              <a:t>	– Personal taxes</a:t>
            </a:r>
          </a:p>
          <a:p>
            <a:pPr>
              <a:lnSpc>
                <a:spcPct val="80000"/>
              </a:lnSpc>
              <a:buFont typeface="Wingdings" pitchFamily="2" charset="2"/>
              <a:buNone/>
            </a:pPr>
            <a:endParaRPr lang="en-US" sz="2200" smtClean="0"/>
          </a:p>
        </p:txBody>
      </p:sp>
      <p:sp>
        <p:nvSpPr>
          <p:cNvPr id="41986" name="Rectangle 2"/>
          <p:cNvSpPr>
            <a:spLocks noGrp="1" noChangeArrowheads="1"/>
          </p:cNvSpPr>
          <p:nvPr>
            <p:ph type="title"/>
          </p:nvPr>
        </p:nvSpPr>
        <p:spPr>
          <a:ln/>
        </p:spPr>
        <p:txBody>
          <a:bodyPr/>
          <a:lstStyle/>
          <a:p>
            <a:r>
              <a:rPr lang="en-US" smtClean="0"/>
              <a:t>Personal and Disposable Income</a:t>
            </a:r>
          </a:p>
        </p:txBody>
      </p:sp>
      <p:sp>
        <p:nvSpPr>
          <p:cNvPr id="6" name="Rounded Rectangle 5">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fade">
                                      <p:cBhvr>
                                        <p:cTn id="7" dur="2000"/>
                                        <p:tgtEl>
                                          <p:spTgt spid="100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fade">
                                      <p:cBhvr>
                                        <p:cTn id="12" dur="2000"/>
                                        <p:tgtEl>
                                          <p:spTgt spid="100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0355">
                                            <p:txEl>
                                              <p:pRg st="2" end="2"/>
                                            </p:txEl>
                                          </p:spTgt>
                                        </p:tgtEl>
                                        <p:attrNameLst>
                                          <p:attrName>style.visibility</p:attrName>
                                        </p:attrNameLst>
                                      </p:cBhvr>
                                      <p:to>
                                        <p:strVal val="visible"/>
                                      </p:to>
                                    </p:set>
                                    <p:animEffect transition="in" filter="fade">
                                      <p:cBhvr>
                                        <p:cTn id="17" dur="2000"/>
                                        <p:tgtEl>
                                          <p:spTgt spid="1003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0355">
                                            <p:txEl>
                                              <p:pRg st="3" end="3"/>
                                            </p:txEl>
                                          </p:spTgt>
                                        </p:tgtEl>
                                        <p:attrNameLst>
                                          <p:attrName>style.visibility</p:attrName>
                                        </p:attrNameLst>
                                      </p:cBhvr>
                                      <p:to>
                                        <p:strVal val="visible"/>
                                      </p:to>
                                    </p:set>
                                    <p:animEffect transition="in" filter="fade">
                                      <p:cBhvr>
                                        <p:cTn id="22" dur="2000"/>
                                        <p:tgtEl>
                                          <p:spTgt spid="1003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0355">
                                            <p:txEl>
                                              <p:pRg st="4" end="4"/>
                                            </p:txEl>
                                          </p:spTgt>
                                        </p:tgtEl>
                                        <p:attrNameLst>
                                          <p:attrName>style.visibility</p:attrName>
                                        </p:attrNameLst>
                                      </p:cBhvr>
                                      <p:to>
                                        <p:strVal val="visible"/>
                                      </p:to>
                                    </p:set>
                                    <p:animEffect transition="in" filter="fade">
                                      <p:cBhvr>
                                        <p:cTn id="27" dur="2000"/>
                                        <p:tgtEl>
                                          <p:spTgt spid="1003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00355">
                                            <p:txEl>
                                              <p:pRg st="5" end="5"/>
                                            </p:txEl>
                                          </p:spTgt>
                                        </p:tgtEl>
                                        <p:attrNameLst>
                                          <p:attrName>style.visibility</p:attrName>
                                        </p:attrNameLst>
                                      </p:cBhvr>
                                      <p:to>
                                        <p:strVal val="visible"/>
                                      </p:to>
                                    </p:set>
                                    <p:animEffect transition="in" filter="fade">
                                      <p:cBhvr>
                                        <p:cTn id="32" dur="2000"/>
                                        <p:tgtEl>
                                          <p:spTgt spid="10035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00355">
                                            <p:txEl>
                                              <p:pRg st="7" end="7"/>
                                            </p:txEl>
                                          </p:spTgt>
                                        </p:tgtEl>
                                        <p:attrNameLst>
                                          <p:attrName>style.visibility</p:attrName>
                                        </p:attrNameLst>
                                      </p:cBhvr>
                                      <p:to>
                                        <p:strVal val="visible"/>
                                      </p:to>
                                    </p:set>
                                    <p:animEffect transition="in" filter="fade">
                                      <p:cBhvr>
                                        <p:cTn id="37" dur="2000"/>
                                        <p:tgtEl>
                                          <p:spTgt spid="100355">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00355">
                                            <p:txEl>
                                              <p:pRg st="8" end="8"/>
                                            </p:txEl>
                                          </p:spTgt>
                                        </p:tgtEl>
                                        <p:attrNameLst>
                                          <p:attrName>style.visibility</p:attrName>
                                        </p:attrNameLst>
                                      </p:cBhvr>
                                      <p:to>
                                        <p:strVal val="visible"/>
                                      </p:to>
                                    </p:set>
                                    <p:animEffect transition="in" filter="fade">
                                      <p:cBhvr>
                                        <p:cTn id="42" dur="2000"/>
                                        <p:tgtEl>
                                          <p:spTgt spid="100355">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00355">
                                            <p:txEl>
                                              <p:pRg st="9" end="9"/>
                                            </p:txEl>
                                          </p:spTgt>
                                        </p:tgtEl>
                                        <p:attrNameLst>
                                          <p:attrName>style.visibility</p:attrName>
                                        </p:attrNameLst>
                                      </p:cBhvr>
                                      <p:to>
                                        <p:strVal val="visible"/>
                                      </p:to>
                                    </p:set>
                                    <p:animEffect transition="in" filter="fade">
                                      <p:cBhvr>
                                        <p:cTn id="47" dur="2000"/>
                                        <p:tgtEl>
                                          <p:spTgt spid="1003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457200" y="1600200"/>
            <a:ext cx="8229600" cy="1524000"/>
          </a:xfrm>
        </p:spPr>
        <p:txBody>
          <a:bodyPr/>
          <a:lstStyle/>
          <a:p>
            <a:pPr>
              <a:buFont typeface="Wingdings" pitchFamily="2" charset="2"/>
              <a:buNone/>
            </a:pPr>
            <a:r>
              <a:rPr lang="en-US" smtClean="0"/>
              <a:t>	The value of the entire output produced annually within a country’s borders, adjusted for price changes (inflation).</a:t>
            </a:r>
          </a:p>
        </p:txBody>
      </p:sp>
      <p:sp>
        <p:nvSpPr>
          <p:cNvPr id="43010" name="Rectangle 2"/>
          <p:cNvSpPr>
            <a:spLocks noGrp="1" noChangeArrowheads="1"/>
          </p:cNvSpPr>
          <p:nvPr>
            <p:ph type="title"/>
          </p:nvPr>
        </p:nvSpPr>
        <p:spPr>
          <a:ln/>
        </p:spPr>
        <p:txBody>
          <a:bodyPr/>
          <a:lstStyle/>
          <a:p>
            <a:r>
              <a:rPr lang="en-US" smtClean="0"/>
              <a:t>Real GDP</a:t>
            </a:r>
          </a:p>
        </p:txBody>
      </p:sp>
      <p:pic>
        <p:nvPicPr>
          <p:cNvPr id="39940" name="Picture 5"/>
          <p:cNvPicPr>
            <a:picLocks noChangeAspect="1" noChangeArrowheads="1"/>
          </p:cNvPicPr>
          <p:nvPr/>
        </p:nvPicPr>
        <p:blipFill>
          <a:blip r:embed="rId3" cstate="print"/>
          <a:srcRect/>
          <a:stretch>
            <a:fillRect/>
          </a:stretch>
        </p:blipFill>
        <p:spPr bwMode="auto">
          <a:xfrm>
            <a:off x="0" y="2971800"/>
            <a:ext cx="8839200" cy="2860675"/>
          </a:xfrm>
          <a:prstGeom prst="rect">
            <a:avLst/>
          </a:prstGeom>
          <a:noFill/>
          <a:ln w="12700">
            <a:solidFill>
              <a:schemeClr val="accent4"/>
            </a:solidFill>
            <a:miter lim="800000"/>
            <a:headEnd/>
            <a:tailEnd/>
          </a:ln>
        </p:spPr>
      </p:pic>
      <p:sp>
        <p:nvSpPr>
          <p:cNvPr id="43013" name="Rectangle 4"/>
          <p:cNvSpPr>
            <a:spLocks noChangeArrowheads="1"/>
          </p:cNvSpPr>
          <p:nvPr/>
        </p:nvSpPr>
        <p:spPr bwMode="auto">
          <a:xfrm>
            <a:off x="304800" y="2438400"/>
            <a:ext cx="8534400" cy="461963"/>
          </a:xfrm>
          <a:prstGeom prst="rect">
            <a:avLst/>
          </a:prstGeom>
          <a:noFill/>
          <a:ln w="25400" cmpd="dbl">
            <a:solidFill>
              <a:schemeClr val="accent3"/>
            </a:solidFill>
            <a:miter lim="800000"/>
            <a:headEnd/>
            <a:tailEnd/>
          </a:ln>
        </p:spPr>
        <p:txBody>
          <a:bodyPr>
            <a:spAutoFit/>
          </a:bodyPr>
          <a:lstStyle/>
          <a:p>
            <a:pPr>
              <a:defRPr/>
            </a:pPr>
            <a:r>
              <a:rPr lang="en-US" sz="2400" b="1" dirty="0">
                <a:solidFill>
                  <a:srgbClr val="0070C0"/>
                </a:solidFill>
                <a:latin typeface="Arial" charset="0"/>
              </a:rPr>
              <a:t>Real GDP = </a:t>
            </a:r>
            <a:r>
              <a:rPr lang="el-GR" sz="2400" b="1" dirty="0">
                <a:solidFill>
                  <a:srgbClr val="0070C0"/>
                </a:solidFill>
                <a:latin typeface="Arial" charset="0"/>
              </a:rPr>
              <a:t>Σ</a:t>
            </a:r>
            <a:r>
              <a:rPr lang="en-US" sz="2400" b="1" dirty="0">
                <a:solidFill>
                  <a:srgbClr val="0070C0"/>
                </a:solidFill>
                <a:latin typeface="Arial" charset="0"/>
              </a:rPr>
              <a:t>(Base-year prices X Current-year quantities)</a:t>
            </a:r>
          </a:p>
        </p:txBody>
      </p:sp>
      <p:sp>
        <p:nvSpPr>
          <p:cNvPr id="8" name="Rounded Rectangle 7">
            <a:hlinkClick r:id="rId4"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20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3"/>
                                        </p:tgtEl>
                                        <p:attrNameLst>
                                          <p:attrName>style.visibility</p:attrName>
                                        </p:attrNameLst>
                                      </p:cBhvr>
                                      <p:to>
                                        <p:strVal val="visible"/>
                                      </p:to>
                                    </p:set>
                                    <p:animEffect transition="in" filter="fade">
                                      <p:cBhvr>
                                        <p:cTn id="12" dur="2000"/>
                                        <p:tgtEl>
                                          <p:spTgt spid="430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9940"/>
                                        </p:tgtEl>
                                        <p:attrNameLst>
                                          <p:attrName>style.visibility</p:attrName>
                                        </p:attrNameLst>
                                      </p:cBhvr>
                                      <p:to>
                                        <p:strVal val="visible"/>
                                      </p:to>
                                    </p:set>
                                    <p:animEffect transition="in" filter="fade">
                                      <p:cBhvr>
                                        <p:cTn id="17" dur="2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lstStyle/>
          <a:p>
            <a:pPr>
              <a:buFont typeface="Wingdings" pitchFamily="2" charset="2"/>
              <a:buNone/>
            </a:pPr>
            <a:r>
              <a:rPr lang="en-US" dirty="0" smtClean="0"/>
              <a:t>Economic Growth is measured by increases in Real GDP.</a:t>
            </a:r>
          </a:p>
          <a:p>
            <a:pPr>
              <a:buFont typeface="Wingdings" pitchFamily="2" charset="2"/>
              <a:buNone/>
            </a:pPr>
            <a:endParaRPr lang="en-US" dirty="0"/>
          </a:p>
        </p:txBody>
      </p:sp>
      <p:sp>
        <p:nvSpPr>
          <p:cNvPr id="44034" name="Rectangle 2"/>
          <p:cNvSpPr>
            <a:spLocks noGrp="1" noChangeArrowheads="1"/>
          </p:cNvSpPr>
          <p:nvPr>
            <p:ph type="title"/>
          </p:nvPr>
        </p:nvSpPr>
        <p:spPr>
          <a:ln/>
        </p:spPr>
        <p:txBody>
          <a:bodyPr/>
          <a:lstStyle/>
          <a:p>
            <a:r>
              <a:rPr lang="en-US" smtClean="0"/>
              <a:t>Economic Growth</a:t>
            </a:r>
          </a:p>
        </p:txBody>
      </p:sp>
      <p:sp>
        <p:nvSpPr>
          <p:cNvPr id="7" name="Rounded Rectangle 6">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mc:AlternateContent xmlns:mc="http://schemas.openxmlformats.org/markup-compatibility/2006" xmlns:a14="http://schemas.microsoft.com/office/drawing/2010/main">
        <mc:Choice Requires="a14">
          <p:sp>
            <p:nvSpPr>
              <p:cNvPr id="2" name="Rectangle 1"/>
              <p:cNvSpPr/>
              <p:nvPr/>
            </p:nvSpPr>
            <p:spPr>
              <a:xfrm>
                <a:off x="-76200" y="2573072"/>
                <a:ext cx="9067800" cy="1084528"/>
              </a:xfrm>
              <a:prstGeom prst="rect">
                <a:avLst/>
              </a:prstGeom>
            </p:spPr>
            <p:txBody>
              <a:bodyPr wrap="square">
                <a:spAutoFit/>
              </a:bodyPr>
              <a:lstStyle/>
              <a:p>
                <a:pPr>
                  <a:buFont typeface="Wingdings" pitchFamily="2" charset="2"/>
                  <a:buNone/>
                </a:pPr>
                <a14:m>
                  <m:oMathPara xmlns:m="http://schemas.openxmlformats.org/officeDocument/2006/math">
                    <m:oMathParaPr>
                      <m:jc m:val="centerGroup"/>
                    </m:oMathParaPr>
                    <m:oMath xmlns:m="http://schemas.openxmlformats.org/officeDocument/2006/math">
                      <m:r>
                        <a:rPr lang="en-US" sz="2000" i="1">
                          <a:latin typeface="Cambria Math"/>
                        </a:rPr>
                        <m:t>𝑃𝑒𝑟𝑐𝑒𝑛𝑡𝑎𝑔𝑒</m:t>
                      </m:r>
                      <m:r>
                        <a:rPr lang="en-US" sz="2000" i="1">
                          <a:latin typeface="Cambria Math"/>
                        </a:rPr>
                        <m:t> </m:t>
                      </m:r>
                      <m:r>
                        <a:rPr lang="en-US" sz="2000" i="1">
                          <a:latin typeface="Cambria Math"/>
                        </a:rPr>
                        <m:t>𝐶h𝑎𝑛𝑔𝑒</m:t>
                      </m:r>
                      <m:r>
                        <a:rPr lang="en-US" sz="2000" i="1">
                          <a:latin typeface="Cambria Math"/>
                        </a:rPr>
                        <m:t> </m:t>
                      </m:r>
                      <m:r>
                        <a:rPr lang="en-US" sz="2000" i="1">
                          <a:latin typeface="Cambria Math"/>
                        </a:rPr>
                        <m:t>𝑖𝑛</m:t>
                      </m:r>
                      <m:r>
                        <a:rPr lang="en-US" sz="2000" i="1">
                          <a:latin typeface="Cambria Math"/>
                        </a:rPr>
                        <m:t> </m:t>
                      </m:r>
                      <m:r>
                        <a:rPr lang="en-US" sz="2000" i="1">
                          <a:latin typeface="Cambria Math"/>
                        </a:rPr>
                        <m:t>𝑅𝑒𝑎𝑙</m:t>
                      </m:r>
                      <m:r>
                        <a:rPr lang="en-US" sz="2000" i="1">
                          <a:latin typeface="Cambria Math"/>
                        </a:rPr>
                        <m:t> </m:t>
                      </m:r>
                      <m:r>
                        <a:rPr lang="en-US" sz="2000" i="1">
                          <a:latin typeface="Cambria Math"/>
                        </a:rPr>
                        <m:t>𝐺𝐷𝑃</m:t>
                      </m:r>
                      <m:r>
                        <a:rPr lang="en-US" sz="2000" i="1">
                          <a:latin typeface="Cambria Math"/>
                        </a:rPr>
                        <m:t>=</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𝑅𝑒𝑎𝑙</m:t>
                                  </m:r>
                                  <m:r>
                                    <a:rPr lang="en-US" sz="2000" i="1">
                                      <a:latin typeface="Cambria Math"/>
                                    </a:rPr>
                                    <m:t> </m:t>
                                  </m:r>
                                  <m:r>
                                    <a:rPr lang="en-US" sz="2000" i="1">
                                      <a:latin typeface="Cambria Math"/>
                                    </a:rPr>
                                    <m:t>𝐺𝐷𝑃</m:t>
                                  </m:r>
                                </m:e>
                                <m:sub>
                                  <m:r>
                                    <a:rPr lang="en-US" sz="2000" i="1">
                                      <a:latin typeface="Cambria Math"/>
                                    </a:rPr>
                                    <m:t>𝐿𝑎𝑡𝑒𝑟</m:t>
                                  </m:r>
                                  <m:r>
                                    <a:rPr lang="en-US" sz="2000" i="1">
                                      <a:latin typeface="Cambria Math"/>
                                    </a:rPr>
                                    <m:t> </m:t>
                                  </m:r>
                                  <m:r>
                                    <a:rPr lang="en-US" sz="2000" i="1">
                                      <a:latin typeface="Cambria Math"/>
                                    </a:rPr>
                                    <m:t>𝑌𝑒𝑎𝑟</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𝑅𝑒𝑎𝑙</m:t>
                                  </m:r>
                                  <m:r>
                                    <a:rPr lang="en-US" sz="2000" i="1">
                                      <a:latin typeface="Cambria Math"/>
                                    </a:rPr>
                                    <m:t> </m:t>
                                  </m:r>
                                  <m:r>
                                    <a:rPr lang="en-US" sz="2000" i="1">
                                      <a:latin typeface="Cambria Math"/>
                                    </a:rPr>
                                    <m:t>𝐺𝐷𝑃</m:t>
                                  </m:r>
                                  <m:r>
                                    <a:rPr lang="en-US" sz="2000" i="1">
                                      <a:latin typeface="Cambria Math"/>
                                    </a:rPr>
                                    <m:t> </m:t>
                                  </m:r>
                                </m:e>
                                <m:sub>
                                  <m:r>
                                    <a:rPr lang="en-US" sz="2000" i="1">
                                      <a:latin typeface="Cambria Math"/>
                                    </a:rPr>
                                    <m:t>𝐸𝑎𝑟𝑙𝑖𝑒𝑟</m:t>
                                  </m:r>
                                  <m:r>
                                    <a:rPr lang="en-US" sz="2000" i="1">
                                      <a:latin typeface="Cambria Math"/>
                                    </a:rPr>
                                    <m:t> </m:t>
                                  </m:r>
                                  <m:r>
                                    <a:rPr lang="en-US" sz="2000" i="1">
                                      <a:latin typeface="Cambria Math"/>
                                    </a:rPr>
                                    <m:t>𝑌𝑒𝑎𝑟</m:t>
                                  </m:r>
                                </m:sub>
                              </m:sSub>
                              <m:r>
                                <a:rPr lang="en-US" sz="2000" i="1">
                                  <a:latin typeface="Cambria Math"/>
                                </a:rPr>
                                <m:t> </m:t>
                              </m:r>
                            </m:num>
                            <m:den>
                              <m:sSub>
                                <m:sSubPr>
                                  <m:ctrlPr>
                                    <a:rPr lang="en-US" sz="2000" i="1">
                                      <a:latin typeface="Cambria Math" panose="02040503050406030204" pitchFamily="18" charset="0"/>
                                    </a:rPr>
                                  </m:ctrlPr>
                                </m:sSubPr>
                                <m:e>
                                  <m:r>
                                    <a:rPr lang="en-US" sz="2000" i="1">
                                      <a:latin typeface="Cambria Math"/>
                                    </a:rPr>
                                    <m:t>𝑅𝑒𝑎𝑙</m:t>
                                  </m:r>
                                  <m:r>
                                    <a:rPr lang="en-US" sz="2000" i="1">
                                      <a:latin typeface="Cambria Math"/>
                                    </a:rPr>
                                    <m:t> </m:t>
                                  </m:r>
                                  <m:r>
                                    <a:rPr lang="en-US" sz="2000" i="1">
                                      <a:latin typeface="Cambria Math"/>
                                    </a:rPr>
                                    <m:t>𝐺𝐷𝑃</m:t>
                                  </m:r>
                                </m:e>
                                <m:sub>
                                  <m:r>
                                    <a:rPr lang="en-US" sz="2000" i="1">
                                      <a:latin typeface="Cambria Math"/>
                                    </a:rPr>
                                    <m:t>𝐸𝑎𝑟𝑙𝑖𝑒𝑟</m:t>
                                  </m:r>
                                  <m:r>
                                    <a:rPr lang="en-US" sz="2000" i="1">
                                      <a:latin typeface="Cambria Math"/>
                                    </a:rPr>
                                    <m:t> </m:t>
                                  </m:r>
                                  <m:r>
                                    <a:rPr lang="en-US" sz="2000" i="1">
                                      <a:latin typeface="Cambria Math"/>
                                    </a:rPr>
                                    <m:t>𝑌𝑒𝑎𝑟</m:t>
                                  </m:r>
                                </m:sub>
                              </m:sSub>
                            </m:den>
                          </m:f>
                        </m:e>
                      </m:d>
                      <m:r>
                        <a:rPr lang="en-US" sz="2000" i="1">
                          <a:latin typeface="Cambria Math"/>
                        </a:rPr>
                        <m:t>𝑋</m:t>
                      </m:r>
                      <m:r>
                        <a:rPr lang="en-US" sz="2000" i="1">
                          <a:latin typeface="Cambria Math"/>
                        </a:rPr>
                        <m:t> 100</m:t>
                      </m:r>
                    </m:oMath>
                  </m:oMathPara>
                </a14:m>
                <a:endParaRPr lang="en-US" sz="2000" dirty="0"/>
              </a:p>
            </p:txBody>
          </p:sp>
        </mc:Choice>
        <mc:Fallback xmlns="">
          <p:sp>
            <p:nvSpPr>
              <p:cNvPr id="2" name="Rectangle 1"/>
              <p:cNvSpPr>
                <a:spLocks noRot="1" noChangeAspect="1" noMove="1" noResize="1" noEditPoints="1" noAdjustHandles="1" noChangeArrowheads="1" noChangeShapeType="1" noTextEdit="1"/>
              </p:cNvSpPr>
              <p:nvPr/>
            </p:nvSpPr>
            <p:spPr>
              <a:xfrm>
                <a:off x="-76200" y="2573072"/>
                <a:ext cx="9067800" cy="1084528"/>
              </a:xfrm>
              <a:prstGeom prst="rect">
                <a:avLst/>
              </a:prstGeom>
              <a:blipFill rotWithShape="1">
                <a:blip r:embed="rId4" cstate="print"/>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fade">
                                      <p:cBhvr>
                                        <p:cTn id="7" dur="20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457200" y="1600200"/>
            <a:ext cx="8229600" cy="1143000"/>
          </a:xfrm>
        </p:spPr>
        <p:txBody>
          <a:bodyPr/>
          <a:lstStyle/>
          <a:p>
            <a:pPr>
              <a:lnSpc>
                <a:spcPct val="90000"/>
              </a:lnSpc>
              <a:buFont typeface="Wingdings" pitchFamily="2" charset="2"/>
              <a:buNone/>
            </a:pPr>
            <a:r>
              <a:rPr lang="en-US" dirty="0" smtClean="0"/>
              <a:t>Recurrent swings (up and down) in Real GDP.</a:t>
            </a:r>
          </a:p>
          <a:p>
            <a:pPr>
              <a:lnSpc>
                <a:spcPct val="90000"/>
              </a:lnSpc>
              <a:buFont typeface="Wingdings" pitchFamily="2" charset="2"/>
              <a:buNone/>
            </a:pPr>
            <a:endParaRPr lang="en-US" dirty="0" smtClean="0"/>
          </a:p>
        </p:txBody>
      </p:sp>
      <p:sp>
        <p:nvSpPr>
          <p:cNvPr id="45058" name="Rectangle 2"/>
          <p:cNvSpPr>
            <a:spLocks noGrp="1" noChangeArrowheads="1"/>
          </p:cNvSpPr>
          <p:nvPr>
            <p:ph type="title"/>
          </p:nvPr>
        </p:nvSpPr>
        <p:spPr>
          <a:ln/>
        </p:spPr>
        <p:txBody>
          <a:bodyPr/>
          <a:lstStyle/>
          <a:p>
            <a:r>
              <a:rPr lang="en-US" smtClean="0"/>
              <a:t>Business Cycle</a:t>
            </a:r>
          </a:p>
        </p:txBody>
      </p:sp>
      <p:pic>
        <p:nvPicPr>
          <p:cNvPr id="46084" name="Picture 4"/>
          <p:cNvPicPr>
            <a:picLocks noChangeAspect="1" noChangeArrowheads="1"/>
          </p:cNvPicPr>
          <p:nvPr/>
        </p:nvPicPr>
        <p:blipFill>
          <a:blip r:embed="rId3" cstate="print"/>
          <a:srcRect/>
          <a:stretch>
            <a:fillRect/>
          </a:stretch>
        </p:blipFill>
        <p:spPr bwMode="auto">
          <a:xfrm>
            <a:off x="1600200" y="2743200"/>
            <a:ext cx="5715000" cy="3382963"/>
          </a:xfrm>
          <a:prstGeom prst="rect">
            <a:avLst/>
          </a:prstGeom>
          <a:noFill/>
          <a:ln w="25400">
            <a:solidFill>
              <a:schemeClr val="accent4"/>
            </a:solidFill>
            <a:miter lim="800000"/>
            <a:headEnd/>
            <a:tailEnd/>
          </a:ln>
        </p:spPr>
      </p:pic>
      <p:sp>
        <p:nvSpPr>
          <p:cNvPr id="7" name="Rounded Rectangle 6">
            <a:hlinkClick r:id="rId4"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2000"/>
                                        <p:tgtEl>
                                          <p:spTgt spid="45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
        <p:nvSpPr>
          <p:cNvPr id="46084" name="Content Placeholder 6"/>
          <p:cNvSpPr>
            <a:spLocks noGrp="1"/>
          </p:cNvSpPr>
          <p:nvPr>
            <p:ph idx="1"/>
          </p:nvPr>
        </p:nvSpPr>
        <p:spPr>
          <a:xfrm>
            <a:off x="457200" y="1600200"/>
            <a:ext cx="8229600" cy="5257800"/>
          </a:xfrm>
        </p:spPr>
        <p:txBody>
          <a:bodyPr/>
          <a:lstStyle/>
          <a:p>
            <a:pPr>
              <a:buFont typeface="Wingdings" pitchFamily="2" charset="2"/>
              <a:buNone/>
            </a:pPr>
            <a:r>
              <a:rPr lang="en-US" sz="2000" dirty="0" smtClean="0"/>
              <a:t>1.  Peak. At the peak of the business cycle, Real GDP is at a temporary high. In the exhibit, Real GDP is at a temporary high at Q1.</a:t>
            </a:r>
          </a:p>
          <a:p>
            <a:pPr>
              <a:buFont typeface="Wingdings" pitchFamily="2" charset="2"/>
              <a:buNone/>
            </a:pPr>
            <a:r>
              <a:rPr lang="en-US" sz="2000" dirty="0" smtClean="0"/>
              <a:t>2.  Contraction. The contraction phase represents a decline in Real GDP. </a:t>
            </a:r>
            <a:r>
              <a:rPr lang="en-US" sz="2000" i="1" dirty="0" smtClean="0"/>
              <a:t>According to the standard definition of recession, two consecutive quarter declines in Real GDP constitute a recession.</a:t>
            </a:r>
          </a:p>
          <a:p>
            <a:pPr>
              <a:buFont typeface="Wingdings" pitchFamily="2" charset="2"/>
              <a:buNone/>
            </a:pPr>
            <a:r>
              <a:rPr lang="en-US" sz="2000" dirty="0" smtClean="0"/>
              <a:t>3.  Trough. The low point in Real GDP, just before it begins to turn up, is called the trough of the business cycle.</a:t>
            </a:r>
          </a:p>
        </p:txBody>
      </p:sp>
      <p:sp>
        <p:nvSpPr>
          <p:cNvPr id="46082" name="Rectangle 2"/>
          <p:cNvSpPr>
            <a:spLocks noGrp="1" noChangeArrowheads="1"/>
          </p:cNvSpPr>
          <p:nvPr>
            <p:ph type="title"/>
          </p:nvPr>
        </p:nvSpPr>
        <p:spPr>
          <a:ln/>
        </p:spPr>
        <p:txBody>
          <a:bodyPr/>
          <a:lstStyle/>
          <a:p>
            <a:r>
              <a:rPr lang="en-US" smtClean="0"/>
              <a:t>Business Cycle</a:t>
            </a:r>
          </a:p>
        </p:txBody>
      </p:sp>
      <p:pic>
        <p:nvPicPr>
          <p:cNvPr id="8" name="Picture 4"/>
          <p:cNvPicPr>
            <a:picLocks noChangeAspect="1" noChangeArrowheads="1"/>
          </p:cNvPicPr>
          <p:nvPr/>
        </p:nvPicPr>
        <p:blipFill>
          <a:blip r:embed="rId4" cstate="print"/>
          <a:srcRect/>
          <a:stretch>
            <a:fillRect/>
          </a:stretch>
        </p:blipFill>
        <p:spPr bwMode="auto">
          <a:xfrm>
            <a:off x="1905000" y="3925888"/>
            <a:ext cx="4953000" cy="2932112"/>
          </a:xfrm>
          <a:prstGeom prst="rect">
            <a:avLst/>
          </a:prstGeom>
          <a:noFill/>
          <a:ln w="25400">
            <a:solidFill>
              <a:schemeClr val="accent4"/>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Effect transition="in" filter="fade">
                                      <p:cBhvr>
                                        <p:cTn id="7" dur="2000"/>
                                        <p:tgtEl>
                                          <p:spTgt spid="460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4">
                                            <p:txEl>
                                              <p:pRg st="1" end="1"/>
                                            </p:txEl>
                                          </p:spTgt>
                                        </p:tgtEl>
                                        <p:attrNameLst>
                                          <p:attrName>style.visibility</p:attrName>
                                        </p:attrNameLst>
                                      </p:cBhvr>
                                      <p:to>
                                        <p:strVal val="visible"/>
                                      </p:to>
                                    </p:set>
                                    <p:animEffect transition="in" filter="fade">
                                      <p:cBhvr>
                                        <p:cTn id="12" dur="2000"/>
                                        <p:tgtEl>
                                          <p:spTgt spid="460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84">
                                            <p:txEl>
                                              <p:pRg st="2" end="2"/>
                                            </p:txEl>
                                          </p:spTgt>
                                        </p:tgtEl>
                                        <p:attrNameLst>
                                          <p:attrName>style.visibility</p:attrName>
                                        </p:attrNameLst>
                                      </p:cBhvr>
                                      <p:to>
                                        <p:strVal val="visible"/>
                                      </p:to>
                                    </p:set>
                                    <p:animEffect transition="in" filter="fade">
                                      <p:cBhvr>
                                        <p:cTn id="17" dur="2000"/>
                                        <p:tgtEl>
                                          <p:spTgt spid="460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10"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
        <p:nvSpPr>
          <p:cNvPr id="7" name="Content Placeholder 6"/>
          <p:cNvSpPr>
            <a:spLocks noGrp="1"/>
          </p:cNvSpPr>
          <p:nvPr>
            <p:ph idx="1"/>
          </p:nvPr>
        </p:nvSpPr>
        <p:spPr>
          <a:xfrm>
            <a:off x="152400" y="1600200"/>
            <a:ext cx="8839200" cy="2362200"/>
          </a:xfrm>
        </p:spPr>
        <p:txBody>
          <a:bodyPr>
            <a:normAutofit fontScale="92500" lnSpcReduction="10000"/>
          </a:bodyPr>
          <a:lstStyle/>
          <a:p>
            <a:pPr>
              <a:buFont typeface="Wingdings" pitchFamily="2" charset="2"/>
              <a:buNone/>
              <a:defRPr/>
            </a:pPr>
            <a:r>
              <a:rPr lang="en-US" sz="2000" dirty="0" smtClean="0"/>
              <a:t>4.  Recovery. The recovery is the period when Real GDP is rising. It begins at the trough and ends at the initial peak. The recovery in the </a:t>
            </a:r>
            <a:r>
              <a:rPr lang="en-US" sz="2000" i="1" dirty="0" smtClean="0"/>
              <a:t>exhibit extends from the trough until Real GDP is again at Q1.</a:t>
            </a:r>
          </a:p>
          <a:p>
            <a:pPr>
              <a:buFont typeface="Wingdings" pitchFamily="2" charset="2"/>
              <a:buNone/>
              <a:defRPr/>
            </a:pPr>
            <a:r>
              <a:rPr lang="en-US" sz="2000" i="1" dirty="0" smtClean="0"/>
              <a:t>5.  Expansion</a:t>
            </a:r>
            <a:r>
              <a:rPr lang="en-US" sz="2000" dirty="0" smtClean="0"/>
              <a:t>. The expansion phase refers to increases in Real GDP beyond the recovery. In the exhibit, it refers to increases in Real GDP above Q.</a:t>
            </a:r>
          </a:p>
          <a:p>
            <a:pPr>
              <a:buFont typeface="Wingdings" pitchFamily="2" charset="2"/>
              <a:buNone/>
              <a:defRPr/>
            </a:pPr>
            <a:r>
              <a:rPr lang="en-US" sz="2000" dirty="0" smtClean="0"/>
              <a:t>     An entire business cycle is measured from peak to peak. The typical business cycle is approximately four to five years, although a few have been shorter and some have been longer.</a:t>
            </a:r>
            <a:endParaRPr lang="en-US" sz="2000" dirty="0"/>
          </a:p>
        </p:txBody>
      </p:sp>
      <p:sp>
        <p:nvSpPr>
          <p:cNvPr id="47106" name="Rectangle 2"/>
          <p:cNvSpPr>
            <a:spLocks noGrp="1" noChangeArrowheads="1"/>
          </p:cNvSpPr>
          <p:nvPr>
            <p:ph type="title"/>
          </p:nvPr>
        </p:nvSpPr>
        <p:spPr>
          <a:ln/>
        </p:spPr>
        <p:txBody>
          <a:bodyPr/>
          <a:lstStyle/>
          <a:p>
            <a:r>
              <a:rPr lang="en-US" smtClean="0"/>
              <a:t>Business Cycle</a:t>
            </a:r>
          </a:p>
        </p:txBody>
      </p:sp>
      <p:pic>
        <p:nvPicPr>
          <p:cNvPr id="6" name="Picture 4"/>
          <p:cNvPicPr>
            <a:picLocks noChangeAspect="1" noChangeArrowheads="1"/>
          </p:cNvPicPr>
          <p:nvPr/>
        </p:nvPicPr>
        <p:blipFill>
          <a:blip r:embed="rId4" cstate="print"/>
          <a:srcRect/>
          <a:stretch>
            <a:fillRect/>
          </a:stretch>
        </p:blipFill>
        <p:spPr bwMode="auto">
          <a:xfrm>
            <a:off x="1905000" y="3925888"/>
            <a:ext cx="4953000" cy="2932112"/>
          </a:xfrm>
          <a:prstGeom prst="rect">
            <a:avLst/>
          </a:prstGeom>
          <a:noFill/>
          <a:ln w="25400">
            <a:solidFill>
              <a:schemeClr val="accent4"/>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304800" y="1600200"/>
            <a:ext cx="8229600" cy="4525963"/>
          </a:xfrm>
        </p:spPr>
        <p:txBody>
          <a:bodyPr/>
          <a:lstStyle/>
          <a:p>
            <a:pPr>
              <a:buFont typeface="Wingdings" pitchFamily="2" charset="2"/>
              <a:buNone/>
            </a:pPr>
            <a:r>
              <a:rPr lang="en-US" smtClean="0"/>
              <a:t>   For current economic data and business cycle information visit the National Bureau of Economic Research by clicking the logo below.</a:t>
            </a:r>
          </a:p>
        </p:txBody>
      </p:sp>
      <p:sp>
        <p:nvSpPr>
          <p:cNvPr id="48130" name="Rectangle 2"/>
          <p:cNvSpPr>
            <a:spLocks noGrp="1" noChangeArrowheads="1"/>
          </p:cNvSpPr>
          <p:nvPr>
            <p:ph type="title"/>
          </p:nvPr>
        </p:nvSpPr>
        <p:spPr>
          <a:ln/>
        </p:spPr>
        <p:txBody>
          <a:bodyPr/>
          <a:lstStyle/>
          <a:p>
            <a:r>
              <a:rPr lang="en-US" smtClean="0"/>
              <a:t>Business Cycles and the NBER</a:t>
            </a:r>
          </a:p>
        </p:txBody>
      </p:sp>
      <p:pic>
        <p:nvPicPr>
          <p:cNvPr id="48132" name="Picture 4" descr="NB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r="40869" b="39394"/>
          <a:stretch>
            <a:fillRect/>
          </a:stretch>
        </p:blipFill>
        <p:spPr bwMode="auto">
          <a:xfrm>
            <a:off x="2895600" y="4648200"/>
            <a:ext cx="28194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5"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381000" y="1524000"/>
            <a:ext cx="8229600" cy="4525963"/>
          </a:xfrm>
        </p:spPr>
        <p:txBody>
          <a:bodyPr/>
          <a:lstStyle/>
          <a:p>
            <a:pPr>
              <a:buFont typeface="Wingdings" pitchFamily="2" charset="2"/>
              <a:buNone/>
            </a:pPr>
            <a:r>
              <a:rPr lang="en-US" smtClean="0"/>
              <a:t>   </a:t>
            </a:r>
          </a:p>
        </p:txBody>
      </p:sp>
      <p:sp>
        <p:nvSpPr>
          <p:cNvPr id="49154" name="Rectangle 2"/>
          <p:cNvSpPr>
            <a:spLocks noGrp="1" noChangeArrowheads="1"/>
          </p:cNvSpPr>
          <p:nvPr>
            <p:ph type="title"/>
          </p:nvPr>
        </p:nvSpPr>
        <p:spPr>
          <a:ln/>
        </p:spPr>
        <p:txBody>
          <a:bodyPr/>
          <a:lstStyle/>
          <a:p>
            <a:r>
              <a:rPr lang="en-US" smtClean="0"/>
              <a:t>NBER and Recessions</a:t>
            </a:r>
          </a:p>
        </p:txBody>
      </p:sp>
      <p:sp>
        <p:nvSpPr>
          <p:cNvPr id="6" name="Rectangle 5"/>
          <p:cNvSpPr/>
          <p:nvPr/>
        </p:nvSpPr>
        <p:spPr>
          <a:xfrm>
            <a:off x="381000" y="1524000"/>
            <a:ext cx="8458200" cy="3970338"/>
          </a:xfrm>
          <a:prstGeom prst="rect">
            <a:avLst/>
          </a:prstGeom>
        </p:spPr>
        <p:txBody>
          <a:bodyPr>
            <a:spAutoFit/>
          </a:bodyPr>
          <a:lstStyle/>
          <a:p>
            <a:pPr>
              <a:buFont typeface="Wingdings" pitchFamily="2" charset="2"/>
              <a:buChar char="Ø"/>
              <a:defRPr/>
            </a:pPr>
            <a:r>
              <a:rPr lang="en-US" sz="2800" dirty="0">
                <a:solidFill>
                  <a:srgbClr val="002060"/>
                </a:solidFill>
                <a:latin typeface="+mn-lt"/>
              </a:rPr>
              <a:t>The standard definition of a recession is two consecutive quarter declines in Real GDP, but this is not the only definition of a recession. </a:t>
            </a:r>
          </a:p>
          <a:p>
            <a:pPr>
              <a:buFont typeface="Wingdings" pitchFamily="2" charset="2"/>
              <a:buChar char="Ø"/>
              <a:defRPr/>
            </a:pPr>
            <a:r>
              <a:rPr lang="en-US" sz="2800" dirty="0">
                <a:solidFill>
                  <a:srgbClr val="002060"/>
                </a:solidFill>
                <a:latin typeface="+mn-lt"/>
              </a:rPr>
              <a:t>The National Bureau of Economic Research has this to say about a recession.</a:t>
            </a:r>
          </a:p>
          <a:p>
            <a:pPr>
              <a:buFont typeface="Wingdings" pitchFamily="2" charset="2"/>
              <a:buChar char="Ø"/>
              <a:defRPr/>
            </a:pPr>
            <a:r>
              <a:rPr lang="en-US" sz="2800" i="1" dirty="0">
                <a:solidFill>
                  <a:srgbClr val="002060"/>
                </a:solidFill>
                <a:latin typeface="+mn-lt"/>
              </a:rPr>
              <a:t>A recession is a period between a peak and a trough . . . During a recession, a significant decline in economic activity spreads across the economy and can last from a few months to more than a year.</a:t>
            </a:r>
            <a:endParaRPr lang="en-US" sz="2800" dirty="0">
              <a:solidFill>
                <a:srgbClr val="002060"/>
              </a:solidFill>
              <a:latin typeface="+mn-lt"/>
            </a:endParaRPr>
          </a:p>
        </p:txBody>
      </p:sp>
      <p:sp>
        <p:nvSpPr>
          <p:cNvPr id="8" name="Rounded Rectangle 7">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457200" y="1600200"/>
            <a:ext cx="8229600" cy="4876800"/>
          </a:xfrm>
        </p:spPr>
        <p:txBody>
          <a:bodyPr>
            <a:normAutofit/>
          </a:bodyPr>
          <a:lstStyle/>
          <a:p>
            <a:pPr marL="514350" indent="-514350">
              <a:lnSpc>
                <a:spcPct val="80000"/>
              </a:lnSpc>
              <a:buFont typeface="Wingdings" pitchFamily="2" charset="2"/>
              <a:buAutoNum type="arabicPeriod"/>
            </a:pPr>
            <a:r>
              <a:rPr lang="en-US" sz="2800" b="1" dirty="0" smtClean="0"/>
              <a:t>Suppose GDP is $6 trillion in year 1 and $6.2 trillion in year 2. What has caused the rise in GDP?</a:t>
            </a:r>
          </a:p>
          <a:p>
            <a:pPr marL="514350" indent="-514350">
              <a:lnSpc>
                <a:spcPct val="80000"/>
              </a:lnSpc>
              <a:buFont typeface="Wingdings" pitchFamily="2" charset="2"/>
              <a:buNone/>
            </a:pPr>
            <a:r>
              <a:rPr lang="en-US" sz="2000" b="1" dirty="0" smtClean="0"/>
              <a:t>	</a:t>
            </a:r>
            <a:r>
              <a:rPr lang="en-US" sz="2000" dirty="0" smtClean="0"/>
              <a:t>We can’t know for sure; we can say what may have caused the rise in GDP.  It could be (a) a rise in prices, no change in output, (b) a rise in output , no changes in prices, (c) rises in both prices and outputs, (d) a percentage increase in prices that is greater than a percentage decrease in output, or some other situation.</a:t>
            </a:r>
            <a:endParaRPr lang="en-US" sz="2000" b="1" dirty="0" smtClean="0"/>
          </a:p>
          <a:p>
            <a:pPr marL="514350" indent="-514350">
              <a:lnSpc>
                <a:spcPct val="80000"/>
              </a:lnSpc>
              <a:buFont typeface="Wingdings" pitchFamily="2" charset="2"/>
              <a:buNone/>
            </a:pPr>
            <a:endParaRPr lang="en-US" sz="2800" b="1" dirty="0" smtClean="0"/>
          </a:p>
          <a:p>
            <a:pPr marL="514350" indent="-514350">
              <a:lnSpc>
                <a:spcPct val="80000"/>
              </a:lnSpc>
              <a:buFont typeface="Wingdings" pitchFamily="2" charset="2"/>
              <a:buNone/>
            </a:pPr>
            <a:endParaRPr lang="en-US" dirty="0" smtClean="0"/>
          </a:p>
        </p:txBody>
      </p:sp>
      <p:sp>
        <p:nvSpPr>
          <p:cNvPr id="50178" name="Rectangle 2"/>
          <p:cNvSpPr>
            <a:spLocks noGrp="1" noChangeArrowheads="1"/>
          </p:cNvSpPr>
          <p:nvPr>
            <p:ph type="title"/>
          </p:nvPr>
        </p:nvSpPr>
        <p:spPr>
          <a:ln/>
        </p:spPr>
        <p:txBody>
          <a:bodyPr/>
          <a:lstStyle/>
          <a:p>
            <a:r>
              <a:rPr lang="en-US" smtClean="0"/>
              <a:t>Self-Test</a:t>
            </a:r>
          </a:p>
        </p:txBody>
      </p:sp>
      <p:sp>
        <p:nvSpPr>
          <p:cNvPr id="6" name="Rounded Rectangle 5">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fade">
                                      <p:cBhvr>
                                        <p:cTn id="7" dur="2000"/>
                                        <p:tgtEl>
                                          <p:spTgt spid="1105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fade">
                                      <p:cBhvr>
                                        <p:cTn id="12" dur="2000"/>
                                        <p:tgtEl>
                                          <p:spTgt spid="1105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p:txBody>
          <a:bodyPr/>
          <a:lstStyle/>
          <a:p>
            <a:pPr>
              <a:lnSpc>
                <a:spcPct val="90000"/>
              </a:lnSpc>
              <a:buFont typeface="Wingdings" pitchFamily="2" charset="2"/>
              <a:buNone/>
            </a:pPr>
            <a:r>
              <a:rPr lang="en-US" sz="2800" b="1" dirty="0" smtClean="0"/>
              <a:t>2. Suppose Real GDP is $5.2 trillion in year 1 and $5.3 trillion in year 2. What has caused the rise in Real GDP?</a:t>
            </a:r>
          </a:p>
          <a:p>
            <a:pPr>
              <a:lnSpc>
                <a:spcPct val="90000"/>
              </a:lnSpc>
              <a:buFont typeface="Wingdings" pitchFamily="2" charset="2"/>
              <a:buNone/>
            </a:pPr>
            <a:r>
              <a:rPr lang="en-US" sz="2000" dirty="0" smtClean="0"/>
              <a:t>	More output was produced in year 2 than in year 1.</a:t>
            </a:r>
          </a:p>
          <a:p>
            <a:pPr>
              <a:lnSpc>
                <a:spcPct val="90000"/>
              </a:lnSpc>
              <a:buFont typeface="Wingdings" pitchFamily="2" charset="2"/>
              <a:buNone/>
            </a:pPr>
            <a:endParaRPr lang="en-US" dirty="0" smtClean="0"/>
          </a:p>
        </p:txBody>
      </p:sp>
      <p:sp>
        <p:nvSpPr>
          <p:cNvPr id="51202" name="Rectangle 2"/>
          <p:cNvSpPr>
            <a:spLocks noGrp="1" noChangeArrowheads="1"/>
          </p:cNvSpPr>
          <p:nvPr>
            <p:ph type="title"/>
          </p:nvPr>
        </p:nvSpPr>
        <p:spPr>
          <a:ln/>
        </p:spPr>
        <p:txBody>
          <a:bodyPr/>
          <a:lstStyle/>
          <a:p>
            <a:r>
              <a:rPr lang="en-US" smtClean="0"/>
              <a:t>Self-Test</a:t>
            </a:r>
          </a:p>
        </p:txBody>
      </p:sp>
      <p:sp>
        <p:nvSpPr>
          <p:cNvPr id="6" name="Rounded Rectangle 5">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fade">
                                      <p:cBhvr>
                                        <p:cTn id="7" dur="2000"/>
                                        <p:tgtEl>
                                          <p:spTgt spid="1105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fade">
                                      <p:cBhvr>
                                        <p:cTn id="12" dur="2000"/>
                                        <p:tgtEl>
                                          <p:spTgt spid="1105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304800" y="2438400"/>
            <a:ext cx="8534400" cy="3733800"/>
          </a:xfrm>
        </p:spPr>
        <p:txBody>
          <a:bodyPr/>
          <a:lstStyle/>
          <a:p>
            <a:pPr>
              <a:buFont typeface="Wingdings" pitchFamily="2" charset="2"/>
              <a:buChar char="Ø"/>
            </a:pPr>
            <a:r>
              <a:rPr lang="en-US" u="sng" smtClean="0"/>
              <a:t>Income Approach </a:t>
            </a:r>
            <a:r>
              <a:rPr lang="en-US" smtClean="0"/>
              <a:t>– add the sum of all incomes earned (wages, interest, rents, and profits) in producing goods and services</a:t>
            </a:r>
            <a:endParaRPr lang="en-US" u="sng" smtClean="0"/>
          </a:p>
          <a:p>
            <a:pPr>
              <a:buFont typeface="Wingdings" pitchFamily="2" charset="2"/>
              <a:buChar char="Ø"/>
            </a:pPr>
            <a:r>
              <a:rPr lang="en-US" u="sng" smtClean="0"/>
              <a:t>Value-added Approach </a:t>
            </a:r>
            <a:r>
              <a:rPr lang="en-US" smtClean="0"/>
              <a:t>– add the value added at each stage of production of all goods and services</a:t>
            </a:r>
            <a:endParaRPr lang="en-US" u="sng" smtClean="0"/>
          </a:p>
        </p:txBody>
      </p:sp>
      <p:sp>
        <p:nvSpPr>
          <p:cNvPr id="6146" name="Rectangle 2"/>
          <p:cNvSpPr>
            <a:spLocks noGrp="1" noChangeArrowheads="1"/>
          </p:cNvSpPr>
          <p:nvPr>
            <p:ph type="title"/>
          </p:nvPr>
        </p:nvSpPr>
        <p:spPr>
          <a:xfrm>
            <a:off x="304800" y="274638"/>
            <a:ext cx="8382000" cy="1858962"/>
          </a:xfrm>
          <a:ln/>
        </p:spPr>
        <p:txBody>
          <a:bodyPr/>
          <a:lstStyle/>
          <a:p>
            <a:r>
              <a:rPr lang="en-US" smtClean="0"/>
              <a:t>*Ways to Compute GDP</a:t>
            </a:r>
            <a:br>
              <a:rPr lang="en-US" smtClean="0"/>
            </a:br>
            <a:r>
              <a:rPr lang="en-US" smtClean="0"/>
              <a:t>Income and Value –added Approaches	</a:t>
            </a:r>
          </a:p>
        </p:txBody>
      </p:sp>
      <p:sp>
        <p:nvSpPr>
          <p:cNvPr id="6" name="Rounded Rectangle 5">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2000"/>
                                        <p:tgtEl>
                                          <p:spTgt spid="4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2000"/>
                                        <p:tgtEl>
                                          <p:spTgt spid="43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p:txBody>
          <a:bodyPr/>
          <a:lstStyle/>
          <a:p>
            <a:pPr>
              <a:lnSpc>
                <a:spcPct val="90000"/>
              </a:lnSpc>
              <a:buFont typeface="Wingdings" pitchFamily="2" charset="2"/>
              <a:buNone/>
            </a:pPr>
            <a:r>
              <a:rPr lang="en-US" sz="2800" b="1" dirty="0" smtClean="0"/>
              <a:t>3. Can an economy be faced with endless business cycles and still have its Real GDP grow over time? Explain your answer.</a:t>
            </a:r>
          </a:p>
          <a:p>
            <a:pPr>
              <a:lnSpc>
                <a:spcPct val="90000"/>
              </a:lnSpc>
              <a:buFont typeface="Wingdings" pitchFamily="2" charset="2"/>
              <a:buNone/>
            </a:pPr>
            <a:r>
              <a:rPr lang="en-US" sz="2000" dirty="0" smtClean="0"/>
              <a:t>	Yes. Business cycles – ups and downs in Real GDP – don’t prevent Real GDP from growing over time.  </a:t>
            </a:r>
          </a:p>
          <a:p>
            <a:pPr>
              <a:lnSpc>
                <a:spcPct val="90000"/>
              </a:lnSpc>
              <a:buFont typeface="Wingdings" pitchFamily="2" charset="2"/>
              <a:buNone/>
            </a:pPr>
            <a:endParaRPr lang="en-US" dirty="0" smtClean="0"/>
          </a:p>
        </p:txBody>
      </p:sp>
      <p:sp>
        <p:nvSpPr>
          <p:cNvPr id="52226" name="Rectangle 2"/>
          <p:cNvSpPr>
            <a:spLocks noGrp="1" noChangeArrowheads="1"/>
          </p:cNvSpPr>
          <p:nvPr>
            <p:ph type="title"/>
          </p:nvPr>
        </p:nvSpPr>
        <p:spPr>
          <a:ln/>
        </p:spPr>
        <p:txBody>
          <a:bodyPr/>
          <a:lstStyle/>
          <a:p>
            <a:r>
              <a:rPr lang="en-US" smtClean="0"/>
              <a:t>Self-Test</a:t>
            </a:r>
          </a:p>
        </p:txBody>
      </p:sp>
      <p:sp>
        <p:nvSpPr>
          <p:cNvPr id="6" name="Rounded Rectangle 5">
            <a:hlinkClick r:id="rId3"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3" action="ppaction://hlinksldjump"/>
              </a:rPr>
              <a:t>Click to return to “In this Lesson”</a:t>
            </a:r>
            <a:endParaRPr lang="en-US" sz="1050" dirty="0">
              <a:solidFill>
                <a:srgbClr val="C00000"/>
              </a:solidFill>
              <a:latin typeface="Arial" charset="0"/>
            </a:endParaRPr>
          </a:p>
        </p:txBody>
      </p:sp>
      <p:sp>
        <p:nvSpPr>
          <p:cNvPr id="7"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fade">
                                      <p:cBhvr>
                                        <p:cTn id="7" dur="2000"/>
                                        <p:tgtEl>
                                          <p:spTgt spid="1105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fade">
                                      <p:cBhvr>
                                        <p:cTn id="12" dur="2000"/>
                                        <p:tgtEl>
                                          <p:spTgt spid="1105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457200" y="1752600"/>
            <a:ext cx="4114800" cy="3581400"/>
          </a:xfrm>
        </p:spPr>
        <p:txBody>
          <a:bodyPr/>
          <a:lstStyle/>
          <a:p>
            <a:pPr>
              <a:lnSpc>
                <a:spcPct val="90000"/>
              </a:lnSpc>
              <a:buFont typeface="Wingdings" pitchFamily="2" charset="2"/>
              <a:buChar char="v"/>
            </a:pPr>
            <a:r>
              <a:rPr lang="en-US" smtClean="0">
                <a:hlinkClick r:id="rId3"/>
              </a:rPr>
              <a:t>White House - Economic Statistics Briefing Room</a:t>
            </a:r>
            <a:endParaRPr lang="en-US" smtClean="0"/>
          </a:p>
          <a:p>
            <a:pPr>
              <a:lnSpc>
                <a:spcPct val="90000"/>
              </a:lnSpc>
              <a:buFont typeface="Wingdings" pitchFamily="2" charset="2"/>
              <a:buChar char="v"/>
            </a:pPr>
            <a:r>
              <a:rPr lang="en-US" smtClean="0">
                <a:hlinkClick r:id="rId4"/>
              </a:rPr>
              <a:t>Congressional Budget Office</a:t>
            </a:r>
            <a:r>
              <a:rPr lang="en-US" smtClean="0"/>
              <a:t> </a:t>
            </a:r>
          </a:p>
          <a:p>
            <a:pPr>
              <a:lnSpc>
                <a:spcPct val="90000"/>
              </a:lnSpc>
              <a:buFont typeface="Wingdings" pitchFamily="2" charset="2"/>
              <a:buChar char="v"/>
            </a:pPr>
            <a:r>
              <a:rPr lang="en-US" smtClean="0">
                <a:hlinkClick r:id="rId5"/>
              </a:rPr>
              <a:t>Bureau of the Census</a:t>
            </a:r>
            <a:endParaRPr lang="en-US" smtClean="0"/>
          </a:p>
        </p:txBody>
      </p:sp>
      <p:sp>
        <p:nvSpPr>
          <p:cNvPr id="53250" name="Rectangle 2"/>
          <p:cNvSpPr>
            <a:spLocks noGrp="1" noChangeArrowheads="1"/>
          </p:cNvSpPr>
          <p:nvPr>
            <p:ph type="title"/>
          </p:nvPr>
        </p:nvSpPr>
        <p:spPr>
          <a:ln/>
        </p:spPr>
        <p:txBody>
          <a:bodyPr/>
          <a:lstStyle/>
          <a:p>
            <a:r>
              <a:rPr lang="en-US" smtClean="0"/>
              <a:t>Other Sources of Economic Data</a:t>
            </a:r>
          </a:p>
        </p:txBody>
      </p:sp>
      <p:pic>
        <p:nvPicPr>
          <p:cNvPr id="53252" name="Picture 4" descr="MPj0399836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0" y="1752600"/>
            <a:ext cx="3429000" cy="34290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53253" name="Text Box 5"/>
          <p:cNvSpPr txBox="1">
            <a:spLocks noChangeArrowheads="1"/>
          </p:cNvSpPr>
          <p:nvPr/>
        </p:nvSpPr>
        <p:spPr bwMode="auto">
          <a:xfrm>
            <a:off x="838200" y="5486400"/>
            <a:ext cx="2347913" cy="369888"/>
          </a:xfrm>
          <a:prstGeom prst="rect">
            <a:avLst/>
          </a:prstGeom>
          <a:noFill/>
          <a:ln w="38100" cmpd="dbl">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solidFill>
                  <a:srgbClr val="002060"/>
                </a:solidFill>
                <a:latin typeface="Palatino Linotype" pitchFamily="18" charset="0"/>
              </a:rPr>
              <a:t>Click above to Select</a:t>
            </a:r>
            <a:r>
              <a:rPr lang="en-US">
                <a:solidFill>
                  <a:srgbClr val="002060"/>
                </a:solidFill>
              </a:rPr>
              <a:t> </a:t>
            </a:r>
          </a:p>
        </p:txBody>
      </p:sp>
      <p:sp>
        <p:nvSpPr>
          <p:cNvPr id="8" name="Rounded Rectangle 7">
            <a:hlinkClick r:id="rId7"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7"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57200" y="1600200"/>
            <a:ext cx="8229600" cy="3200400"/>
          </a:xfrm>
        </p:spPr>
        <p:txBody>
          <a:bodyPr/>
          <a:lstStyle/>
          <a:p>
            <a:pPr>
              <a:buFont typeface="Wingdings" pitchFamily="2" charset="2"/>
              <a:buNone/>
            </a:pPr>
            <a:r>
              <a:rPr lang="en-US" smtClean="0"/>
              <a:t>	The Wall Street Journal is a is a rich source of information which provides real life examples of micro- and macro economic activities.  Check today’s issue to see the most current news. </a:t>
            </a:r>
          </a:p>
          <a:p>
            <a:pPr>
              <a:buFont typeface="Wingdings" pitchFamily="2" charset="2"/>
              <a:buNone/>
            </a:pPr>
            <a:r>
              <a:rPr lang="en-US" smtClean="0"/>
              <a:t>			</a:t>
            </a:r>
            <a:r>
              <a:rPr lang="en-US" smtClean="0">
                <a:hlinkClick r:id="rId3"/>
              </a:rPr>
              <a:t>http://www.wsj.com</a:t>
            </a:r>
            <a:endParaRPr lang="en-US" smtClean="0"/>
          </a:p>
          <a:p>
            <a:pPr>
              <a:buFont typeface="Wingdings" pitchFamily="2" charset="2"/>
              <a:buNone/>
            </a:pPr>
            <a:endParaRPr lang="en-US" smtClean="0"/>
          </a:p>
        </p:txBody>
      </p:sp>
      <p:sp>
        <p:nvSpPr>
          <p:cNvPr id="54274" name="Rectangle 2"/>
          <p:cNvSpPr>
            <a:spLocks noGrp="1" noChangeArrowheads="1"/>
          </p:cNvSpPr>
          <p:nvPr>
            <p:ph type="title"/>
          </p:nvPr>
        </p:nvSpPr>
        <p:spPr>
          <a:ln/>
        </p:spPr>
        <p:txBody>
          <a:bodyPr/>
          <a:lstStyle/>
          <a:p>
            <a:r>
              <a:rPr lang="en-US" smtClean="0"/>
              <a:t>Wall Street Journal</a:t>
            </a:r>
          </a:p>
        </p:txBody>
      </p:sp>
      <p:pic>
        <p:nvPicPr>
          <p:cNvPr id="542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4724400"/>
            <a:ext cx="25241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5"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5"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457200" y="1676400"/>
            <a:ext cx="5715000" cy="4343400"/>
          </a:xfrm>
        </p:spPr>
        <p:txBody>
          <a:bodyPr>
            <a:normAutofit fontScale="92500" lnSpcReduction="20000"/>
          </a:bodyPr>
          <a:lstStyle/>
          <a:p>
            <a:pPr>
              <a:buFont typeface="Wingdings" pitchFamily="2" charset="2"/>
              <a:buChar char="Ø"/>
              <a:defRPr/>
            </a:pPr>
            <a:r>
              <a:rPr lang="en-US" sz="3500" dirty="0" smtClean="0"/>
              <a:t>Certain non-market goods and services such as chores  performed at home by family members.</a:t>
            </a:r>
          </a:p>
          <a:p>
            <a:pPr>
              <a:buFont typeface="Wingdings" pitchFamily="2" charset="2"/>
              <a:buChar char="Ø"/>
              <a:defRPr/>
            </a:pPr>
            <a:r>
              <a:rPr lang="en-US" sz="3500" dirty="0" smtClean="0"/>
              <a:t>Underground activities, both legal and illegal such as legal unrecorded activities paid for in cash or illegal gambling</a:t>
            </a:r>
          </a:p>
          <a:p>
            <a:pPr>
              <a:buFont typeface="Wingdings" pitchFamily="2" charset="2"/>
              <a:buChar char="Ø"/>
              <a:defRPr/>
            </a:pPr>
            <a:r>
              <a:rPr lang="en-US" sz="3500" dirty="0" smtClean="0"/>
              <a:t>Sales of used goods</a:t>
            </a:r>
          </a:p>
          <a:p>
            <a:pPr>
              <a:buFont typeface="Wingdings" pitchFamily="2" charset="2"/>
              <a:buNone/>
              <a:defRPr/>
            </a:pPr>
            <a:endParaRPr lang="en-US" sz="2600" dirty="0" smtClean="0"/>
          </a:p>
          <a:p>
            <a:pPr>
              <a:buFont typeface="Wingdings" pitchFamily="2" charset="2"/>
              <a:buChar char="Ø"/>
              <a:defRPr/>
            </a:pPr>
            <a:endParaRPr lang="en-US" sz="3600" dirty="0" smtClean="0"/>
          </a:p>
          <a:p>
            <a:pPr>
              <a:buFont typeface="Wingdings" pitchFamily="2" charset="2"/>
              <a:buNone/>
              <a:defRPr/>
            </a:pPr>
            <a:endParaRPr lang="en-US" sz="3600" dirty="0" smtClean="0"/>
          </a:p>
        </p:txBody>
      </p:sp>
      <p:sp>
        <p:nvSpPr>
          <p:cNvPr id="7170" name="Rectangle 2"/>
          <p:cNvSpPr>
            <a:spLocks noGrp="1" noChangeArrowheads="1"/>
          </p:cNvSpPr>
          <p:nvPr>
            <p:ph type="title"/>
          </p:nvPr>
        </p:nvSpPr>
        <p:spPr>
          <a:ln/>
        </p:spPr>
        <p:txBody>
          <a:bodyPr/>
          <a:lstStyle/>
          <a:p>
            <a:r>
              <a:rPr lang="en-US" smtClean="0"/>
              <a:t>What’s Not Included in GDP</a:t>
            </a:r>
          </a:p>
        </p:txBody>
      </p:sp>
      <p:pic>
        <p:nvPicPr>
          <p:cNvPr id="38916" name="Picture 4" descr="MPj039979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803400"/>
            <a:ext cx="1676400" cy="111601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7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3200400"/>
            <a:ext cx="1679575" cy="1117600"/>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5" descr="MPj039957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4572000"/>
            <a:ext cx="1677988"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a:hlinkClick r:id="rId6"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6" action="ppaction://hlinksldjump"/>
              </a:rPr>
              <a:t>Click to return to “In this Lesson”</a:t>
            </a:r>
            <a:endParaRPr lang="en-US" sz="1050" dirty="0">
              <a:solidFill>
                <a:srgbClr val="C00000"/>
              </a:solidFill>
              <a:latin typeface="Arial" charset="0"/>
            </a:endParaRPr>
          </a:p>
        </p:txBody>
      </p:sp>
      <p:sp>
        <p:nvSpPr>
          <p:cNvPr id="10"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2000"/>
                                        <p:tgtEl>
                                          <p:spTgt spid="389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8916"/>
                                        </p:tgtEl>
                                        <p:attrNameLst>
                                          <p:attrName>style.visibility</p:attrName>
                                        </p:attrNameLst>
                                      </p:cBhvr>
                                      <p:to>
                                        <p:strVal val="visible"/>
                                      </p:to>
                                    </p:set>
                                    <p:animEffect transition="in" filter="fade">
                                      <p:cBhvr>
                                        <p:cTn id="10" dur="2000"/>
                                        <p:tgtEl>
                                          <p:spTgt spid="389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8915">
                                            <p:txEl>
                                              <p:pRg st="1" end="1"/>
                                            </p:txEl>
                                          </p:spTgt>
                                        </p:tgtEl>
                                        <p:attrNameLst>
                                          <p:attrName>style.visibility</p:attrName>
                                        </p:attrNameLst>
                                      </p:cBhvr>
                                      <p:to>
                                        <p:strVal val="visible"/>
                                      </p:to>
                                    </p:set>
                                    <p:animEffect transition="in" filter="fade">
                                      <p:cBhvr>
                                        <p:cTn id="15" dur="2000"/>
                                        <p:tgtEl>
                                          <p:spTgt spid="38915">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179"/>
                                        </p:tgtEl>
                                        <p:attrNameLst>
                                          <p:attrName>style.visibility</p:attrName>
                                        </p:attrNameLst>
                                      </p:cBhvr>
                                      <p:to>
                                        <p:strVal val="visible"/>
                                      </p:to>
                                    </p:set>
                                    <p:animEffect transition="in" filter="fade">
                                      <p:cBhvr>
                                        <p:cTn id="18" dur="2000"/>
                                        <p:tgtEl>
                                          <p:spTgt spid="717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8915">
                                            <p:txEl>
                                              <p:pRg st="2" end="2"/>
                                            </p:txEl>
                                          </p:spTgt>
                                        </p:tgtEl>
                                        <p:attrNameLst>
                                          <p:attrName>style.visibility</p:attrName>
                                        </p:attrNameLst>
                                      </p:cBhvr>
                                      <p:to>
                                        <p:strVal val="visible"/>
                                      </p:to>
                                    </p:set>
                                    <p:animEffect transition="in" filter="fade">
                                      <p:cBhvr>
                                        <p:cTn id="23" dur="2000"/>
                                        <p:tgtEl>
                                          <p:spTgt spid="38915">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457200" y="1600200"/>
            <a:ext cx="5867400" cy="4724400"/>
          </a:xfrm>
        </p:spPr>
        <p:txBody>
          <a:bodyPr/>
          <a:lstStyle/>
          <a:p>
            <a:pPr>
              <a:buFont typeface="Wingdings" pitchFamily="2" charset="2"/>
              <a:buChar char="Ø"/>
            </a:pPr>
            <a:r>
              <a:rPr lang="en-US" smtClean="0"/>
              <a:t>Financial transactions such as trading of stocks and bonds</a:t>
            </a:r>
          </a:p>
          <a:p>
            <a:pPr>
              <a:buFont typeface="Wingdings" pitchFamily="2" charset="2"/>
              <a:buChar char="Ø"/>
            </a:pPr>
            <a:r>
              <a:rPr lang="en-US" smtClean="0"/>
              <a:t>Government transfer payments , a payment to a person that is not for goods and services currently supplied such as social security</a:t>
            </a:r>
          </a:p>
          <a:p>
            <a:pPr>
              <a:buFont typeface="Wingdings" pitchFamily="2" charset="2"/>
              <a:buChar char="Ø"/>
            </a:pPr>
            <a:r>
              <a:rPr lang="en-US" smtClean="0"/>
              <a:t>Leisure time</a:t>
            </a:r>
          </a:p>
          <a:p>
            <a:pPr>
              <a:buFont typeface="Wingdings" pitchFamily="2" charset="2"/>
              <a:buChar char="Ø"/>
            </a:pPr>
            <a:endParaRPr lang="en-US" sz="3600" smtClean="0"/>
          </a:p>
          <a:p>
            <a:pPr>
              <a:buFont typeface="Wingdings" pitchFamily="2" charset="2"/>
              <a:buChar char="Ø"/>
            </a:pPr>
            <a:endParaRPr lang="en-US" sz="3600" smtClean="0"/>
          </a:p>
          <a:p>
            <a:pPr>
              <a:buFont typeface="Wingdings" pitchFamily="2" charset="2"/>
              <a:buNone/>
            </a:pPr>
            <a:endParaRPr lang="en-US" sz="3600" smtClean="0"/>
          </a:p>
        </p:txBody>
      </p:sp>
      <p:sp>
        <p:nvSpPr>
          <p:cNvPr id="8194" name="Rectangle 2"/>
          <p:cNvSpPr>
            <a:spLocks noGrp="1" noChangeArrowheads="1"/>
          </p:cNvSpPr>
          <p:nvPr>
            <p:ph type="title"/>
          </p:nvPr>
        </p:nvSpPr>
        <p:spPr>
          <a:ln/>
        </p:spPr>
        <p:txBody>
          <a:bodyPr/>
          <a:lstStyle/>
          <a:p>
            <a:r>
              <a:rPr lang="en-US" smtClean="0"/>
              <a:t>What’s Not Included in GDP</a:t>
            </a:r>
          </a:p>
        </p:txBody>
      </p:sp>
      <p:pic>
        <p:nvPicPr>
          <p:cNvPr id="45063" name="Picture 7" descr="MPj040044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600200"/>
            <a:ext cx="1685925"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MPj0309403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2971800"/>
            <a:ext cx="1676400" cy="11493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10" descr="MPj040680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4343400"/>
            <a:ext cx="1757363" cy="127000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Rounded Rectangle 9">
            <a:hlinkClick r:id="rId6"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6" action="ppaction://hlinksldjump"/>
              </a:rPr>
              <a:t>Click to return to “In this Lesson”</a:t>
            </a:r>
            <a:endParaRPr lang="en-US" sz="1050" dirty="0">
              <a:solidFill>
                <a:srgbClr val="C00000"/>
              </a:solidFill>
              <a:latin typeface="Arial" charset="0"/>
            </a:endParaRPr>
          </a:p>
        </p:txBody>
      </p:sp>
      <p:sp>
        <p:nvSpPr>
          <p:cNvPr id="11"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2000"/>
                                        <p:tgtEl>
                                          <p:spTgt spid="4505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5063"/>
                                        </p:tgtEl>
                                        <p:attrNameLst>
                                          <p:attrName>style.visibility</p:attrName>
                                        </p:attrNameLst>
                                      </p:cBhvr>
                                      <p:to>
                                        <p:strVal val="visible"/>
                                      </p:to>
                                    </p:set>
                                    <p:animEffect transition="in" filter="fade">
                                      <p:cBhvr>
                                        <p:cTn id="10" dur="2000"/>
                                        <p:tgtEl>
                                          <p:spTgt spid="450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5059">
                                            <p:txEl>
                                              <p:pRg st="1" end="1"/>
                                            </p:txEl>
                                          </p:spTgt>
                                        </p:tgtEl>
                                        <p:attrNameLst>
                                          <p:attrName>style.visibility</p:attrName>
                                        </p:attrNameLst>
                                      </p:cBhvr>
                                      <p:to>
                                        <p:strVal val="visible"/>
                                      </p:to>
                                    </p:set>
                                    <p:animEffect transition="in" filter="fade">
                                      <p:cBhvr>
                                        <p:cTn id="15" dur="2000"/>
                                        <p:tgtEl>
                                          <p:spTgt spid="45059">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45059">
                                            <p:txEl>
                                              <p:pRg st="2" end="2"/>
                                            </p:txEl>
                                          </p:spTgt>
                                        </p:tgtEl>
                                        <p:attrNameLst>
                                          <p:attrName>style.visibility</p:attrName>
                                        </p:attrNameLst>
                                      </p:cBhvr>
                                      <p:to>
                                        <p:strVal val="visible"/>
                                      </p:to>
                                    </p:set>
                                    <p:animEffect transition="in" filter="fade">
                                      <p:cBhvr>
                                        <p:cTn id="23" dur="2000"/>
                                        <p:tgtEl>
                                          <p:spTgt spid="45059">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152400" y="1600200"/>
            <a:ext cx="4114800" cy="4525963"/>
          </a:xfrm>
        </p:spPr>
        <p:txBody>
          <a:bodyPr/>
          <a:lstStyle/>
          <a:p>
            <a:pPr>
              <a:buFont typeface="Wingdings" pitchFamily="2" charset="2"/>
              <a:buChar char="Ø"/>
            </a:pPr>
            <a:r>
              <a:rPr lang="en-US" sz="2800" smtClean="0"/>
              <a:t> GDP counts the goods and services, but it does not net out the air and water pollution.</a:t>
            </a:r>
          </a:p>
          <a:p>
            <a:pPr>
              <a:buFont typeface="Wingdings" pitchFamily="2" charset="2"/>
              <a:buChar char="Ø"/>
            </a:pPr>
            <a:r>
              <a:rPr lang="en-US" sz="2800" smtClean="0"/>
              <a:t>Thus, some economists argue that GDP overstates our overall economic welfare.</a:t>
            </a:r>
          </a:p>
          <a:p>
            <a:pPr>
              <a:buFont typeface="Wingdings" pitchFamily="2" charset="2"/>
              <a:buNone/>
            </a:pPr>
            <a:endParaRPr lang="en-US" sz="2800" smtClean="0"/>
          </a:p>
        </p:txBody>
      </p:sp>
      <p:sp>
        <p:nvSpPr>
          <p:cNvPr id="9218" name="Rectangle 2"/>
          <p:cNvSpPr>
            <a:spLocks noGrp="1" noChangeArrowheads="1"/>
          </p:cNvSpPr>
          <p:nvPr>
            <p:ph type="title"/>
          </p:nvPr>
        </p:nvSpPr>
        <p:spPr>
          <a:ln/>
        </p:spPr>
        <p:txBody>
          <a:bodyPr/>
          <a:lstStyle/>
          <a:p>
            <a:r>
              <a:rPr lang="en-US" smtClean="0"/>
              <a:t>GDP and Bads</a:t>
            </a:r>
          </a:p>
        </p:txBody>
      </p:sp>
      <p:pic>
        <p:nvPicPr>
          <p:cNvPr id="9220" name="Picture 4" descr="MPj018510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209800"/>
            <a:ext cx="41910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a:hlinkClick r:id="rId4"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4" action="ppaction://hlinksldjump"/>
              </a:rPr>
              <a:t>Click to return to “In this Lesson”</a:t>
            </a:r>
            <a:endParaRPr lang="en-US" sz="1050" dirty="0">
              <a:solidFill>
                <a:srgbClr val="C00000"/>
              </a:solidFill>
              <a:latin typeface="Arial" charset="0"/>
            </a:endParaRPr>
          </a:p>
        </p:txBody>
      </p:sp>
      <p:sp>
        <p:nvSpPr>
          <p:cNvPr id="8"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2000"/>
                                        <p:tgtEl>
                                          <p:spTgt spid="5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fade">
                                      <p:cBhvr>
                                        <p:cTn id="12" dur="2000"/>
                                        <p:tgtEl>
                                          <p:spTgt spid="5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p:spPr>
        <p:txBody>
          <a:bodyPr/>
          <a:lstStyle/>
          <a:p>
            <a:r>
              <a:rPr lang="en-US" smtClean="0"/>
              <a:t>GDP Per Capita</a:t>
            </a:r>
          </a:p>
        </p:txBody>
      </p:sp>
      <p:sp>
        <p:nvSpPr>
          <p:cNvPr id="10244" name="AutoShape 6" descr="data:image/jpg;base64,/9j/4AAQSkZJRgABAQAAAQABAAD/2wCEAAkGBhISEBUSEhQVFRUTGB0ZGBcYGB4aGxwYHB4fFyAdGBggHCYgJB4jIhohIC8sIy4pOCwsFx8xNTAqNScuLSoBCQoKDgwOGg8PGjUkHyQ0LTU1LDUqLzQtKiw0NSosMDAsNC41LTQuLCosNTEwKiwwLCwsLyw1Ki8vLDUsNCwpLP/AABEIAGgAaAMBIgACEQEDEQH/xAAcAAACAgMBAQAAAAAAAAAAAAAABgUHAQMIBAL/xABHEAACAQIDBQYCBAoGCwAAAAABAgMEEQASIQUGEzFBByIyUWFxI4EUUnKRJUJDYoKhorGzwTM0k7LR8BUWRFNUc4OSlNPx/8QAGgEAAgMBAQAAAAAAAAAAAAAAAwUCBAYBAP/EADQRAAEDAgMFBwMCBwAAAAAAAAEAAgMEESExQQUSUWHREzJxkaGxwSJSgSPwFBYzQkNigv/aAAwDAQACEQMRAD8AtnBgxhmAFzoBjNKgs48G0ttwwKWkdQBzJIAB8ix6+gufTCpvr2hpTAxx96Qjw3tYech5geSjU9bDCBT2qXimrpHdZmKRBSBErDTLIwPw1BK3Ci+Vw18X6TZ8lSN/JvHj4D5y8UcMazvZ8Oqcdq9r0QJWBGkI6gZVt7sCxH6IxAT9o9fI7qsaKUVmZWzEhUF2uGcDQDyxogiZ6MosciNG8kU8UbpCgJJdWnka7EC5SzH8lzxomqKcVLTvUp8WAxyLGjyHiPBwWNwAhGbvaMbjD2LZdM3NpceZPsLD0Xe0cMsF6KTfLacgVkEbBmZR3FGqKHa5zCwCsCSbADrpiRh7Q6+J1WSBZM4LLwmLZgL3KlWkQ2sb2GltcL1LtWmjgamEkhEnFDS8K2XOIbWTOSReEqeXdc28sSOzq2mERETI0wjMds7UwYyOuZo2drBgkYF+7mLnTTBH7Opj/jt4XHsvdq45lOOxu1amlOWS8bcrPoL/AGx3fvC4dKatSQAqb3F7enmPMeouMUzU7NM0ckbLJJVSKrRcVw8kcaypEFLgAHOXc3+qinrj5opaugdjA4khXviNnUO0Y/KrEGzopHeBGuUgkEYWz7IFrwO/B+D18176XZi3MdFd+DC5urvjFVoCDroCDYFSejDlr0I0PodMMeETmlpsRYoT2FpxRgwYMcUEYR+0PfT6NHkjIMj+H0toXPoDoB1IvyGGvbFesMLOxsACSfIAXJ+4aepGKRoneuqpajiiORCGjjMRlug7tggBuEFrixuCTawJxfoKQVMn191uJ58B+deXijsG63e106rxbt7WWOp4sjEOTmWY3bK/UyL+MjXKv1ANxqLGQ3g2yqGen4cLrKAbjRo3B0uUtG7LqA4HeR7k94gat4Kekhz5OG8zXRkjLNDGwNmdCwVrnkqnMF1IY2AC1jZtY131AIZJGC21VU8rl5GLM1rk8yQLXPrYYnd2tk0Ui56qp4ZD24Will0N85va9yOXTC7hg3M3Nm2jNkj7sa6ySEXCjyHmx6D5nTEaphdHZryzmLfK9GbOxF1aMHZNQTwZgjRFtVdJXbS2hIe4PyGvnrimNqUBgnlhY3MTshI5HKSt/nbHUGztnrBBFBHfJEoQEm5sote9tfligO0/ZTQbTmOUhZjxFOtjmALWPo1xirRSuLi1xuiytFrgJd2ftKSBmaJspZGjJ/NYWI/+csMdO0FRPLV8WaO15JlCKxWNxw3WI5iW8eUEqoRdWOgup420lW8TrJGSrKbgj7uXIgjQg6EEg6YYOZfLNABsp6q2itNOJacJG6mxRCXhkhIurAk5tRYMra317puBcG6W8qVUKsDzGlzqCPEjfnL59QQfPFO7v7KpZw2dpA6LxHBKRRKgazHPlc90ENbKt+Q1teQ3X2wKeuKRiSKCdvhiXxKQfhudBz8J9HI1thHtOkbIwyNH1Nz5jqMx5I7DvDdOR9CrxwY00dSJI1caXGo8jyIPsdMGMsRY2QCLGxSF2ubUKwCFdTKwW3Wws7D5koMLaQrBGZYoo5xTtHkeFssyFVJlkmKjiDvaASCw8rAg+7f2tH+lKUNbLGeJYsqj+kJF2YhRfhjmRzwt7Uom4DztSxLqFM0FTmUO3QpxJL310BGNTsmMCnB+4k+th6BWJMDbgFAVs4eR3VQgZiQi8lBN7D0HLGuKPMwW4Fza5NgL+Z6DHzjDcj7Yf6KsrV3V3CrKZX42zoKksVZC8sfdtcEddCD94GJfYezNs003chH0cFiIDUIAAb2AOXS1xyHTliyqXwL9kfuxsLDCCSTfN3D36phG4xghuvIKtNtUO3Z2VkjSCyhSEqdCb5s3h9v1i5GPnejYG1a5FR6WnUI2ZTx8xvlym905E66Wt688PtFtQPPURafAKfcyBtf14kMQ3hw9+qJ2kjd3HLLAa/jFc77f7M62niepm4CRoATaS+ugAAy6knQe+E7HQvbAPwRN9qP+IuOesOKR5ezHRUZsXEnVS+7FeY5sofJxFKhj4RJY8NmHkr2N9cps3TEztrZ1QKd1JnqMvDlMpzOkbKrcXLM1r3NvBcEAG5IwoI5BBHMaj3Gow+KzVErSJNA6rJLP8WZu5FNHkdJCEYKOg15iw1OJSixuoNyT9uNtbjQgnnIiyfpaxv8AtLf9LBhX7Kar4cS+Tyx/Iqkg/WDgxh6iLs3lo0JHkcPSynNiQ7iFHb8QhtrRZoxKvDJMbMUDZDKxBZQSPD05nTriE266zRF8joY445UXjK0axyMFskawIFIJF7H3vzwy9p0TRVlNPHlDBmUFhdbkhxmHUd9r+xxBzVzSvU0RGURq6h0iiiypDeTLKipfIWX6wsWHPljS7LdemYRpceRKlL3jz6JPxh+R9sZx8vyPscO1XXWtIfhJ9kfuwk72bziDiBZLo4sy+GWnl5pIEaxMZa1/I6g2NsM70cskMZjqHh7i+FEboPrKcVT2hUFSMrSTyzqGyq0sKoLnpGMwZvktsZeVxANk9oYmSSAOK10m/wCRVTvKpVakwNLl1ssQYMq/bIC+zYs3djbhqCXdgXb8lH3lhXoJHHd4h5m505AaEnn5mbNplvlBJt0uel+n8sW3uTsWpESI1XUQiwKoscZjIOt45O+pB59D6YBC9xKZ7SpomNuMCpftdH4In94/4i453x0J2oU7LsaoDO0h+HqwUH+kX6qgY57xoqH+mfFZWbvLBOHpZafJFQskQmGQZCk3CMzAW4jpUKS5zAZshCk2BA1wjqNdeX+emGk2jVav6SJcg4UbJT3dWA7nFL5crgeFjnNl7pOXQ8ovZDap7swBGTS16ltPaLX7rjBj3dmVGQtP7SzH9IiJf7hwYxVY4GVx4k+9vhFlw3RyU32l7E49IxUXZe+vulyR80Lf9oxVuzGrq4imWWRk0zZmORVHIueoFtAb8tMX9UQ51K8vI+R5g4qKoB2TtAuVP0aoNmXnlINyPdCbjzVsFoquWKKSKIAuOLb8dR42xHE3RIw14G9pgfBLO9uwFpKgRIzOpQNmYWuTcG3mNMQb8j7HFv71bNjrogoID3vA9jY3826q+nK9tCfLFT1dI8btHIpVl0IPT/P68ONh7S/jIA2Q/qNz58/3qpVlOYX3HdOS6r2WfgRfYX+6MRm1N3BKXcm8rqY0c8okbRjGOjWub8ybchpiD3H7SKSakjWaaOGaNQrrIwS5UWzKTYEG19OXLE+2+uzx/tlN/bJ/jiD4nAkEKTX2xBSpQ7lxiurMiKOCaZoR0sFbMh9GF1P2r4c9kbHFMCkZtCTdUP4hOpCn6p526G9tDYZatpolapaWNUkC3kLqEIFwLNexx4/9etnf8ZT/ANqv+OBtjOgRpZ3Sd48FHdqw/BFT7J/ETHOeLf7V+0OnlpjSUsiymUjiOuqqqnNYNyJJA5cgD6YrPYGwXqpMq91BbPIeSj+bHoBzw1he2ngMkpsFRc0yPDW4lT+5O50VZDI8olFnyqysoB0uQAVNyOvuPXEZtTYckFW1FDIzcbIpHK+YhgHHLQgNh/mrIaKmVxmVIlyqgLDO1zlW/JmJuzEdLnSwws7rbOlmkNS+s9UWWL0B0kl9AB3F9z5YzNHtGpllmqCf0zg1p+7TyGJV+enZGGx/3alWHuVQqA8i+AZYYz5xxjLf5m7fPBhgoaNYo1jXkgAGDFCQgmw0/fqlsj95xK34hN6N3UqoWVlvca256cmX85enmLjE3gxAGxuuMeWm4VK0dfJs5/o1VdqdjeORRewvzUdVv4kPI/tT+2NiQVihr5gVukqG5C3sApOreZB5M1hlJvhy29u3HUIylVbNqVbkT5gjVX/OHzvitp92ayhkb6IxdTq0D2zafm8n9GQ39sHewSvEzHdnJxya7x+08dCmsFQN3cI3m8NR1S/tTceqh1VOKlyLpqdNCCniuLdLj1xASKVNmuD5HQ/dix6TtAhLKtTE8DJoQFzLzvqDZxc2JuG5DEmu2aOUZRUQMMhADmxzWBzHiDz0t0GGDNs19OLVMF+Yy9LhRNJBJjG+3IqqpK5zEsRc8NGZlUnQM1rkD1sP1+Zx90WzZpjaKN39VBI+Z5D54tF3okzEPSix7pDRDS3mCDz9uXXlj42nvdRC/wAcMNDaIMxFh4RoFtcZuYxP+YJ5MIKc3/PwPlc/gY29+QJb2X2ekENVvlBAbhx2Zyt7XLeEAcza5sDhmlqoKSAcRVjjHgRebdCApN2zdSfPU6AYh6vfuWpfJRUxLAWDMM7Ac75fCPdicaNn7rPNNnqGNVOfyatdF/5so0sPqp94wvkiqqpwdXut/oM/IYDxJR2SxQttAMfuK84WTaEgqKgFKZCViiUm7n6iHmSfx36fcBaW7OwjEOLKAJXAAUDuxoNAijoAMZ2Hu0IiJZSHlAsLCyIv1Y15ADE7js0wsGNFgMABkBy4k6nVLJZb3AN75nijBgwYpqsjBgwY8vIxpqaRJFyuoYev8vLGcGOgkZLoNslB7T3PSUWurjosyCQD2bRx9+Fmr7L0J/q6/wDSnZf2XVv34MGDRzOZ3cPAke1h6I3bu1xXiHZgl/6vP/5Cf+vHtpOzYDlTQj1lleX9kZRgwYK6qkIxcT/07qu9tbIDyTFS7ljLllkJT/dRqIo/mq2v88T1JRRxLljUKo6AWxnBisZDawwHJDdI52ZW7BgwYghowYMGPLy//9k=">
            <a:hlinkClick r:id="rId3"/>
          </p:cNvPr>
          <p:cNvSpPr>
            <a:spLocks noChangeAspect="1" noChangeArrowheads="1"/>
          </p:cNvSpPr>
          <p:nvPr/>
        </p:nvSpPr>
        <p:spPr bwMode="auto">
          <a:xfrm>
            <a:off x="155575" y="-471488"/>
            <a:ext cx="990600" cy="9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0245" name="Picture 7">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1905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6"/>
          <p:cNvSpPr txBox="1">
            <a:spLocks noChangeArrowheads="1"/>
          </p:cNvSpPr>
          <p:nvPr/>
        </p:nvSpPr>
        <p:spPr bwMode="auto">
          <a:xfrm>
            <a:off x="1143000" y="4419600"/>
            <a:ext cx="74295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a:solidFill>
                  <a:srgbClr val="002060"/>
                </a:solidFill>
              </a:rPr>
              <a:t>Click above to view data from the </a:t>
            </a:r>
            <a:r>
              <a:rPr lang="en-US" sz="2800" u="sng">
                <a:solidFill>
                  <a:srgbClr val="002060"/>
                </a:solidFill>
              </a:rPr>
              <a:t>CIA Fact Book</a:t>
            </a:r>
            <a:r>
              <a:rPr lang="en-US" sz="2800">
                <a:solidFill>
                  <a:srgbClr val="002060"/>
                </a:solidFill>
              </a:rPr>
              <a:t> on  per capita GDP  for countries around the world</a:t>
            </a:r>
          </a:p>
        </p:txBody>
      </p:sp>
      <p:sp>
        <p:nvSpPr>
          <p:cNvPr id="8" name="Rounded Rectangle 7">
            <a:hlinkClick r:id="rId6" action="ppaction://hlinksldjump"/>
          </p:cNvPr>
          <p:cNvSpPr/>
          <p:nvPr/>
        </p:nvSpPr>
        <p:spPr bwMode="auto">
          <a:xfrm>
            <a:off x="7848600" y="6019800"/>
            <a:ext cx="1066800" cy="609600"/>
          </a:xfrm>
          <a:prstGeom prst="roundRect">
            <a:avLst>
              <a:gd name="adj" fmla="val 16667"/>
            </a:avLst>
          </a:prstGeom>
          <a:solidFill>
            <a:srgbClr val="FFFF99"/>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1050" dirty="0">
                <a:solidFill>
                  <a:srgbClr val="C00000"/>
                </a:solidFill>
                <a:latin typeface="Arial" charset="0"/>
                <a:hlinkClick r:id="rId6" action="ppaction://hlinksldjump"/>
              </a:rPr>
              <a:t>Click to return to “In this Lesson”</a:t>
            </a:r>
            <a:endParaRPr lang="en-US" sz="1050" dirty="0">
              <a:solidFill>
                <a:srgbClr val="C00000"/>
              </a:solidFill>
              <a:latin typeface="Arial" charset="0"/>
            </a:endParaRPr>
          </a:p>
        </p:txBody>
      </p:sp>
      <p:sp>
        <p:nvSpPr>
          <p:cNvPr id="9" name="Rectangle 5"/>
          <p:cNvSpPr txBox="1">
            <a:spLocks noChangeArrowheads="1"/>
          </p:cNvSpPr>
          <p:nvPr/>
        </p:nvSpPr>
        <p:spPr>
          <a:xfrm>
            <a:off x="3276600" y="6400800"/>
            <a:ext cx="3733800" cy="384175"/>
          </a:xfrm>
          <a:prstGeom prst="rect">
            <a:avLst/>
          </a:prstGeom>
          <a:ln/>
        </p:spPr>
        <p:txBody>
          <a:bodyPr vert="horz" lIns="82479" tIns="41239" rIns="82479" bIns="41239" rtlCol="0" anchor="ctr"/>
          <a:lstStyle>
            <a:defPPr>
              <a:defRPr lang="en-US"/>
            </a:defPPr>
            <a:lvl1pPr algn="ctr" rtl="0" fontAlgn="base">
              <a:spcBef>
                <a:spcPct val="0"/>
              </a:spcBef>
              <a:spcAft>
                <a:spcPct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sz="3200" kern="1200">
                <a:solidFill>
                  <a:srgbClr val="800000"/>
                </a:solidFill>
                <a:latin typeface="Palatino Linotype" pitchFamily="18" charset="0"/>
                <a:ea typeface="+mn-ea"/>
                <a:cs typeface="+mn-cs"/>
              </a:defRPr>
            </a:lvl2pPr>
            <a:lvl3pPr marL="914400" algn="l" rtl="0" fontAlgn="base">
              <a:spcBef>
                <a:spcPct val="0"/>
              </a:spcBef>
              <a:spcAft>
                <a:spcPct val="0"/>
              </a:spcAft>
              <a:defRPr sz="3200" kern="1200">
                <a:solidFill>
                  <a:srgbClr val="800000"/>
                </a:solidFill>
                <a:latin typeface="Palatino Linotype" pitchFamily="18" charset="0"/>
                <a:ea typeface="+mn-ea"/>
                <a:cs typeface="+mn-cs"/>
              </a:defRPr>
            </a:lvl3pPr>
            <a:lvl4pPr marL="1371600" algn="l" rtl="0" fontAlgn="base">
              <a:spcBef>
                <a:spcPct val="0"/>
              </a:spcBef>
              <a:spcAft>
                <a:spcPct val="0"/>
              </a:spcAft>
              <a:defRPr sz="3200" kern="1200">
                <a:solidFill>
                  <a:srgbClr val="800000"/>
                </a:solidFill>
                <a:latin typeface="Palatino Linotype" pitchFamily="18" charset="0"/>
                <a:ea typeface="+mn-ea"/>
                <a:cs typeface="+mn-cs"/>
              </a:defRPr>
            </a:lvl4pPr>
            <a:lvl5pPr marL="1828800" algn="l" rtl="0" fontAlgn="base">
              <a:spcBef>
                <a:spcPct val="0"/>
              </a:spcBef>
              <a:spcAft>
                <a:spcPct val="0"/>
              </a:spcAft>
              <a:defRPr sz="3200" kern="1200">
                <a:solidFill>
                  <a:srgbClr val="800000"/>
                </a:solidFill>
                <a:latin typeface="Palatino Linotype" pitchFamily="18" charset="0"/>
                <a:ea typeface="+mn-ea"/>
                <a:cs typeface="+mn-cs"/>
              </a:defRPr>
            </a:lvl5pPr>
            <a:lvl6pPr marL="2286000" algn="l" defTabSz="914400" rtl="0" eaLnBrk="1" latinLnBrk="0" hangingPunct="1">
              <a:defRPr sz="3200" kern="1200">
                <a:solidFill>
                  <a:srgbClr val="800000"/>
                </a:solidFill>
                <a:latin typeface="Palatino Linotype" pitchFamily="18" charset="0"/>
                <a:ea typeface="+mn-ea"/>
                <a:cs typeface="+mn-cs"/>
              </a:defRPr>
            </a:lvl6pPr>
            <a:lvl7pPr marL="2743200" algn="l" defTabSz="914400" rtl="0" eaLnBrk="1" latinLnBrk="0" hangingPunct="1">
              <a:defRPr sz="3200" kern="1200">
                <a:solidFill>
                  <a:srgbClr val="800000"/>
                </a:solidFill>
                <a:latin typeface="Palatino Linotype" pitchFamily="18" charset="0"/>
                <a:ea typeface="+mn-ea"/>
                <a:cs typeface="+mn-cs"/>
              </a:defRPr>
            </a:lvl7pPr>
            <a:lvl8pPr marL="3200400" algn="l" defTabSz="914400" rtl="0" eaLnBrk="1" latinLnBrk="0" hangingPunct="1">
              <a:defRPr sz="3200" kern="1200">
                <a:solidFill>
                  <a:srgbClr val="800000"/>
                </a:solidFill>
                <a:latin typeface="Palatino Linotype" pitchFamily="18" charset="0"/>
                <a:ea typeface="+mn-ea"/>
                <a:cs typeface="+mn-cs"/>
              </a:defRPr>
            </a:lvl8pPr>
            <a:lvl9pPr marL="3657600" algn="l" defTabSz="914400" rtl="0" eaLnBrk="1" latinLnBrk="0" hangingPunct="1">
              <a:defRPr sz="3200" kern="1200">
                <a:solidFill>
                  <a:srgbClr val="800000"/>
                </a:solidFill>
                <a:latin typeface="Palatino Linotype" pitchFamily="18" charset="0"/>
                <a:ea typeface="+mn-ea"/>
                <a:cs typeface="+mn-cs"/>
              </a:defRPr>
            </a:lvl9pPr>
          </a:lstStyle>
          <a:p>
            <a:pPr algn="l"/>
            <a:r>
              <a:rPr lang="en-US" sz="800" dirty="0" smtClean="0"/>
              <a:t>© 2014 </a:t>
            </a:r>
            <a:r>
              <a:rPr lang="en-US" sz="800" dirty="0" err="1" smtClean="0"/>
              <a:t>Cengage</a:t>
            </a:r>
            <a:r>
              <a:rPr lang="en-US" sz="800" dirty="0" smtClean="0"/>
              <a:t> Learning. All Rights Reserved. May not be copied, scanned, or duplicated, in whole or in part, except for use as permitted in a license distributed with  certain product , service, or otherwise on password-protected website for classroom use</a:t>
            </a:r>
            <a:endParaRPr lang="en-US" sz="8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heme/theme1.xml><?xml version="1.0" encoding="utf-8"?>
<a:theme xmlns:a="http://schemas.openxmlformats.org/drawingml/2006/main" name="NoVide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1907</TotalTime>
  <Words>4712</Words>
  <Application>Microsoft Office PowerPoint</Application>
  <PresentationFormat>On-screen Show (4:3)</PresentationFormat>
  <Paragraphs>358</Paragraphs>
  <Slides>52</Slides>
  <Notes>52</Notes>
  <HiddenSlides>10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Cambria Math</vt:lpstr>
      <vt:lpstr>Palatino Linotype</vt:lpstr>
      <vt:lpstr>Wingdings</vt:lpstr>
      <vt:lpstr>NoVideo</vt:lpstr>
      <vt:lpstr>PowerPoint Presentation</vt:lpstr>
      <vt:lpstr>PowerPoint Presentation</vt:lpstr>
      <vt:lpstr>Gross Domestic Product (GDP)</vt:lpstr>
      <vt:lpstr>Ways to Compute GDP -     Expenditure Approach  </vt:lpstr>
      <vt:lpstr>*Ways to Compute GDP Income and Value –added Approaches </vt:lpstr>
      <vt:lpstr>What’s Not Included in GDP</vt:lpstr>
      <vt:lpstr>What’s Not Included in GDP</vt:lpstr>
      <vt:lpstr>GDP and Bads</vt:lpstr>
      <vt:lpstr>GDP Per Capita</vt:lpstr>
      <vt:lpstr>Self-Test</vt:lpstr>
      <vt:lpstr>Self-Test</vt:lpstr>
      <vt:lpstr>Self-Test</vt:lpstr>
      <vt:lpstr>GDP - Expenditure Approach 4 Sectors</vt:lpstr>
      <vt:lpstr>Consumption</vt:lpstr>
      <vt:lpstr>Durable Goods</vt:lpstr>
      <vt:lpstr>Nondurable Goods</vt:lpstr>
      <vt:lpstr>Services</vt:lpstr>
      <vt:lpstr>Investment</vt:lpstr>
      <vt:lpstr>Government Purchases</vt:lpstr>
      <vt:lpstr>Net Exports</vt:lpstr>
      <vt:lpstr>PowerPoint Presentation</vt:lpstr>
      <vt:lpstr>GDP 2009</vt:lpstr>
      <vt:lpstr>Are all increases in GDP good for the economy?</vt:lpstr>
      <vt:lpstr>Bureau of Economic Analysis</vt:lpstr>
      <vt:lpstr>Self-Test</vt:lpstr>
      <vt:lpstr>Self-Test</vt:lpstr>
      <vt:lpstr>Self-Test</vt:lpstr>
      <vt:lpstr>GDP – Income Approach</vt:lpstr>
      <vt:lpstr>PowerPoint Presentation</vt:lpstr>
      <vt:lpstr>National Income</vt:lpstr>
      <vt:lpstr>Computing National Income</vt:lpstr>
      <vt:lpstr>COMPENSATION OF EMPLOYEES</vt:lpstr>
      <vt:lpstr>PROPRIETORS’ INCOME</vt:lpstr>
      <vt:lpstr>CORPORATE PROFITS</vt:lpstr>
      <vt:lpstr>RENTAL INCOME (OF PERSONS)</vt:lpstr>
      <vt:lpstr>NET INTEREST</vt:lpstr>
      <vt:lpstr>From NI to GDP</vt:lpstr>
      <vt:lpstr>GDP = Income Approach</vt:lpstr>
      <vt:lpstr>Net Domestic Product</vt:lpstr>
      <vt:lpstr>Personal and Disposable Income</vt:lpstr>
      <vt:lpstr>Real GDP</vt:lpstr>
      <vt:lpstr>Economic Growth</vt:lpstr>
      <vt:lpstr>Business Cycle</vt:lpstr>
      <vt:lpstr>Business Cycle</vt:lpstr>
      <vt:lpstr>Business Cycle</vt:lpstr>
      <vt:lpstr>Business Cycles and the NBER</vt:lpstr>
      <vt:lpstr>NBER and Recessions</vt:lpstr>
      <vt:lpstr>Self-Test</vt:lpstr>
      <vt:lpstr>Self-Test</vt:lpstr>
      <vt:lpstr>Self-Test</vt:lpstr>
      <vt:lpstr>Other Sources of Economic Data</vt:lpstr>
      <vt:lpstr>Wall Street Journal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Jamie Campbell</dc:creator>
  <cp:lastModifiedBy>Minh Dao</cp:lastModifiedBy>
  <cp:revision>75</cp:revision>
  <dcterms:created xsi:type="dcterms:W3CDTF">2007-02-07T05:03:39Z</dcterms:created>
  <dcterms:modified xsi:type="dcterms:W3CDTF">2017-09-06T17:36:41Z</dcterms:modified>
</cp:coreProperties>
</file>